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6500" cy="10693400"/>
  <p:notesSz cx="6807200" cy="9939338"/>
  <p:embeddedFontLst>
    <p:embeddedFont>
      <p:font typeface="せのびゴシック" panose="020B0600070205080204" charset="-128"/>
      <p:regular r:id="rId3"/>
    </p:embeddedFont>
    <p:embeddedFont>
      <p:font typeface="せのびゴシック Bold" panose="020B0600070205080204" charset="-128"/>
      <p:regular r:id="rId4"/>
    </p:embeddedFont>
    <p:embeddedFont>
      <p:font typeface="つなぎゴシック" panose="020B0600070205080204" charset="-128"/>
      <p:regular r:id="rId5"/>
    </p:embeddedFont>
    <p:embeddedFont>
      <p:font typeface="Yu Gothic UI Semibold" panose="020B0700000000000000" pitchFamily="50" charset="-128"/>
      <p:bold r:id="rId6"/>
    </p:embeddedFont>
    <p:embeddedFont>
      <p:font typeface="游ゴシック" panose="020B0400000000000000" pitchFamily="50" charset="-128"/>
      <p:regular r:id="rId7"/>
      <p:bold r:id="rId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a:srgbClr val="C2B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31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heme" Target="theme/theme1.xml"/><Relationship Id="rId5" Type="http://schemas.openxmlformats.org/officeDocument/2006/relationships/font" Target="fonts/font3.fntdata"/><Relationship Id="rId10" Type="http://schemas.openxmlformats.org/officeDocument/2006/relationships/viewProps" Target="viewProps.xml"/><Relationship Id="rId4" Type="http://schemas.openxmlformats.org/officeDocument/2006/relationships/font" Target="fonts/font2.fntdata"/><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F36"/>
        </a:solidFill>
        <a:effectLst/>
      </p:bgPr>
    </p:bg>
    <p:spTree>
      <p:nvGrpSpPr>
        <p:cNvPr id="1" name=""/>
        <p:cNvGrpSpPr/>
        <p:nvPr/>
      </p:nvGrpSpPr>
      <p:grpSpPr>
        <a:xfrm>
          <a:off x="0" y="0"/>
          <a:ext cx="0" cy="0"/>
          <a:chOff x="0" y="0"/>
          <a:chExt cx="0" cy="0"/>
        </a:xfrm>
      </p:grpSpPr>
      <p:grpSp>
        <p:nvGrpSpPr>
          <p:cNvPr id="4" name="Group 4"/>
          <p:cNvGrpSpPr/>
          <p:nvPr/>
        </p:nvGrpSpPr>
        <p:grpSpPr>
          <a:xfrm>
            <a:off x="4504" y="10210499"/>
            <a:ext cx="7551996" cy="474476"/>
            <a:chOff x="0" y="0"/>
            <a:chExt cx="2799644" cy="396121"/>
          </a:xfrm>
        </p:grpSpPr>
        <p:sp>
          <p:nvSpPr>
            <p:cNvPr id="5" name="Freeform 5"/>
            <p:cNvSpPr/>
            <p:nvPr/>
          </p:nvSpPr>
          <p:spPr>
            <a:xfrm>
              <a:off x="0" y="0"/>
              <a:ext cx="2799644" cy="396121"/>
            </a:xfrm>
            <a:custGeom>
              <a:avLst/>
              <a:gdLst/>
              <a:ahLst/>
              <a:cxnLst/>
              <a:rect l="l" t="t" r="r" b="b"/>
              <a:pathLst>
                <a:path w="2799644" h="396121">
                  <a:moveTo>
                    <a:pt x="0" y="0"/>
                  </a:moveTo>
                  <a:lnTo>
                    <a:pt x="2799644" y="0"/>
                  </a:lnTo>
                  <a:lnTo>
                    <a:pt x="2799644" y="396121"/>
                  </a:lnTo>
                  <a:lnTo>
                    <a:pt x="0" y="396121"/>
                  </a:lnTo>
                  <a:close/>
                </a:path>
              </a:pathLst>
            </a:custGeom>
            <a:solidFill>
              <a:srgbClr val="FFFFFF"/>
            </a:solidFill>
            <a:ln>
              <a:noFill/>
            </a:ln>
          </p:spPr>
          <p:txBody>
            <a:bodyPr/>
            <a:lstStyle/>
            <a:p>
              <a:endParaRPr lang="ja-JP" altLang="en-US" dirty="0"/>
            </a:p>
          </p:txBody>
        </p:sp>
        <p:sp>
          <p:nvSpPr>
            <p:cNvPr id="6" name="TextBox 6"/>
            <p:cNvSpPr txBox="1"/>
            <p:nvPr/>
          </p:nvSpPr>
          <p:spPr>
            <a:xfrm>
              <a:off x="0" y="-161925"/>
              <a:ext cx="2799644" cy="558046"/>
            </a:xfrm>
            <a:prstGeom prst="rect">
              <a:avLst/>
            </a:prstGeom>
          </p:spPr>
          <p:txBody>
            <a:bodyPr lIns="50800" tIns="50800" rIns="50800" bIns="50800" rtlCol="0" anchor="ctr"/>
            <a:lstStyle/>
            <a:p>
              <a:pPr algn="ctr">
                <a:lnSpc>
                  <a:spcPts val="1960"/>
                </a:lnSpc>
              </a:pPr>
              <a:endParaRPr/>
            </a:p>
          </p:txBody>
        </p:sp>
      </p:grpSp>
      <p:sp>
        <p:nvSpPr>
          <p:cNvPr id="7" name="Freeform 7"/>
          <p:cNvSpPr/>
          <p:nvPr/>
        </p:nvSpPr>
        <p:spPr>
          <a:xfrm rot="14489350">
            <a:off x="357615" y="2099813"/>
            <a:ext cx="2574280" cy="2382379"/>
          </a:xfrm>
          <a:custGeom>
            <a:avLst/>
            <a:gdLst/>
            <a:ahLst/>
            <a:cxnLst/>
            <a:rect l="l" t="t" r="r" b="b"/>
            <a:pathLst>
              <a:path w="2574280" h="2382379">
                <a:moveTo>
                  <a:pt x="0" y="0"/>
                </a:moveTo>
                <a:lnTo>
                  <a:pt x="2574280" y="0"/>
                </a:lnTo>
                <a:lnTo>
                  <a:pt x="2574280" y="2382378"/>
                </a:lnTo>
                <a:lnTo>
                  <a:pt x="0" y="238237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a:p>
        </p:txBody>
      </p:sp>
      <p:sp>
        <p:nvSpPr>
          <p:cNvPr id="8" name="Freeform 8"/>
          <p:cNvSpPr/>
          <p:nvPr/>
        </p:nvSpPr>
        <p:spPr>
          <a:xfrm rot="1771599">
            <a:off x="4562334" y="-695793"/>
            <a:ext cx="2574280" cy="2382379"/>
          </a:xfrm>
          <a:custGeom>
            <a:avLst/>
            <a:gdLst/>
            <a:ahLst/>
            <a:cxnLst/>
            <a:rect l="l" t="t" r="r" b="b"/>
            <a:pathLst>
              <a:path w="2574280" h="2382379">
                <a:moveTo>
                  <a:pt x="0" y="0"/>
                </a:moveTo>
                <a:lnTo>
                  <a:pt x="2574279" y="0"/>
                </a:lnTo>
                <a:lnTo>
                  <a:pt x="2574279" y="2382379"/>
                </a:lnTo>
                <a:lnTo>
                  <a:pt x="0" y="2382379"/>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a:p>
        </p:txBody>
      </p:sp>
      <p:grpSp>
        <p:nvGrpSpPr>
          <p:cNvPr id="9" name="Group 9"/>
          <p:cNvGrpSpPr/>
          <p:nvPr/>
        </p:nvGrpSpPr>
        <p:grpSpPr>
          <a:xfrm>
            <a:off x="153732" y="1106467"/>
            <a:ext cx="7186718" cy="9238328"/>
            <a:chOff x="-21" y="-161925"/>
            <a:chExt cx="921560" cy="1161622"/>
          </a:xfrm>
        </p:grpSpPr>
        <p:sp>
          <p:nvSpPr>
            <p:cNvPr id="10" name="Freeform 10"/>
            <p:cNvSpPr/>
            <p:nvPr/>
          </p:nvSpPr>
          <p:spPr>
            <a:xfrm>
              <a:off x="-21" y="-32562"/>
              <a:ext cx="921560" cy="979281"/>
            </a:xfrm>
            <a:custGeom>
              <a:avLst/>
              <a:gdLst/>
              <a:ahLst/>
              <a:cxnLst/>
              <a:rect l="l" t="t" r="r" b="b"/>
              <a:pathLst>
                <a:path w="909155" h="999697">
                  <a:moveTo>
                    <a:pt x="11947" y="0"/>
                  </a:moveTo>
                  <a:lnTo>
                    <a:pt x="897208" y="0"/>
                  </a:lnTo>
                  <a:cubicBezTo>
                    <a:pt x="903806" y="0"/>
                    <a:pt x="909155" y="5349"/>
                    <a:pt x="909155" y="11947"/>
                  </a:cubicBezTo>
                  <a:lnTo>
                    <a:pt x="909155" y="987749"/>
                  </a:lnTo>
                  <a:cubicBezTo>
                    <a:pt x="909155" y="990918"/>
                    <a:pt x="907897" y="993957"/>
                    <a:pt x="905656" y="996198"/>
                  </a:cubicBezTo>
                  <a:cubicBezTo>
                    <a:pt x="903415" y="998438"/>
                    <a:pt x="900377" y="999697"/>
                    <a:pt x="897208" y="999697"/>
                  </a:cubicBezTo>
                  <a:lnTo>
                    <a:pt x="11947" y="999697"/>
                  </a:lnTo>
                  <a:cubicBezTo>
                    <a:pt x="8779" y="999697"/>
                    <a:pt x="5740" y="998438"/>
                    <a:pt x="3499" y="996198"/>
                  </a:cubicBezTo>
                  <a:cubicBezTo>
                    <a:pt x="1259" y="993957"/>
                    <a:pt x="0" y="990918"/>
                    <a:pt x="0" y="987749"/>
                  </a:cubicBezTo>
                  <a:lnTo>
                    <a:pt x="0" y="11947"/>
                  </a:lnTo>
                  <a:cubicBezTo>
                    <a:pt x="0" y="8779"/>
                    <a:pt x="1259" y="5740"/>
                    <a:pt x="3499" y="3499"/>
                  </a:cubicBezTo>
                  <a:cubicBezTo>
                    <a:pt x="5740" y="1259"/>
                    <a:pt x="8779" y="0"/>
                    <a:pt x="11947" y="0"/>
                  </a:cubicBezTo>
                  <a:close/>
                </a:path>
              </a:pathLst>
            </a:custGeom>
            <a:solidFill>
              <a:srgbClr val="FFFFFF"/>
            </a:solidFill>
          </p:spPr>
          <p:txBody>
            <a:bodyPr/>
            <a:lstStyle/>
            <a:p>
              <a:endParaRPr lang="ja-JP" altLang="en-US" dirty="0"/>
            </a:p>
          </p:txBody>
        </p:sp>
        <p:sp>
          <p:nvSpPr>
            <p:cNvPr id="11" name="TextBox 11"/>
            <p:cNvSpPr txBox="1"/>
            <p:nvPr/>
          </p:nvSpPr>
          <p:spPr>
            <a:xfrm>
              <a:off x="0" y="-161925"/>
              <a:ext cx="909155" cy="1161622"/>
            </a:xfrm>
            <a:prstGeom prst="rect">
              <a:avLst/>
            </a:prstGeom>
          </p:spPr>
          <p:txBody>
            <a:bodyPr lIns="50800" tIns="50800" rIns="50800" bIns="50800" rtlCol="0" anchor="ctr"/>
            <a:lstStyle/>
            <a:p>
              <a:pPr algn="ctr">
                <a:lnSpc>
                  <a:spcPts val="1960"/>
                </a:lnSpc>
              </a:pPr>
              <a:endParaRPr/>
            </a:p>
          </p:txBody>
        </p:sp>
      </p:grpSp>
      <p:sp>
        <p:nvSpPr>
          <p:cNvPr id="18" name="TextBox 18"/>
          <p:cNvSpPr txBox="1"/>
          <p:nvPr/>
        </p:nvSpPr>
        <p:spPr>
          <a:xfrm>
            <a:off x="105178" y="833532"/>
            <a:ext cx="7451322" cy="1102802"/>
          </a:xfrm>
          <a:prstGeom prst="rect">
            <a:avLst/>
          </a:prstGeom>
        </p:spPr>
        <p:txBody>
          <a:bodyPr wrap="square" lIns="0" tIns="0" rIns="0" bIns="0" rtlCol="0" anchor="t">
            <a:spAutoFit/>
          </a:bodyPr>
          <a:lstStyle/>
          <a:p>
            <a:pPr marL="0" lvl="0" indent="0" algn="ctr">
              <a:lnSpc>
                <a:spcPts val="9950"/>
              </a:lnSpc>
              <a:spcBef>
                <a:spcPct val="0"/>
              </a:spcBef>
            </a:pPr>
            <a:r>
              <a:rPr lang="ja-JP" altLang="en-US" sz="4000" b="1" dirty="0">
                <a:solidFill>
                  <a:srgbClr val="000000"/>
                </a:solidFill>
                <a:latin typeface="せのびゴシック Bold"/>
                <a:ea typeface="せのびゴシック Bold"/>
                <a:cs typeface="せのびゴシック Bold"/>
                <a:sym typeface="せのびゴシック Bold"/>
              </a:rPr>
              <a:t>「子ども・子育て支援金制度」</a:t>
            </a:r>
            <a:endParaRPr lang="en-US" sz="4000" b="1" dirty="0">
              <a:solidFill>
                <a:srgbClr val="000000"/>
              </a:solidFill>
              <a:latin typeface="せのびゴシック Bold"/>
              <a:ea typeface="せのびゴシック Bold"/>
              <a:cs typeface="せのびゴシック Bold"/>
              <a:sym typeface="せのびゴシック Bold"/>
            </a:endParaRPr>
          </a:p>
        </p:txBody>
      </p:sp>
      <p:grpSp>
        <p:nvGrpSpPr>
          <p:cNvPr id="34" name="Group 34"/>
          <p:cNvGrpSpPr/>
          <p:nvPr/>
        </p:nvGrpSpPr>
        <p:grpSpPr>
          <a:xfrm>
            <a:off x="840497" y="4184551"/>
            <a:ext cx="5902097" cy="95349"/>
            <a:chOff x="0" y="0"/>
            <a:chExt cx="7869463" cy="127132"/>
          </a:xfrm>
        </p:grpSpPr>
        <p:sp>
          <p:nvSpPr>
            <p:cNvPr id="35" name="Freeform 35"/>
            <p:cNvSpPr/>
            <p:nvPr/>
          </p:nvSpPr>
          <p:spPr>
            <a:xfrm>
              <a:off x="0"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6" name="Freeform 36"/>
            <p:cNvSpPr/>
            <p:nvPr/>
          </p:nvSpPr>
          <p:spPr>
            <a:xfrm>
              <a:off x="1488049"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7" name="Freeform 37"/>
            <p:cNvSpPr/>
            <p:nvPr/>
          </p:nvSpPr>
          <p:spPr>
            <a:xfrm>
              <a:off x="2976098" y="0"/>
              <a:ext cx="1344161" cy="127132"/>
            </a:xfrm>
            <a:custGeom>
              <a:avLst/>
              <a:gdLst/>
              <a:ahLst/>
              <a:cxnLst/>
              <a:rect l="l" t="t" r="r" b="b"/>
              <a:pathLst>
                <a:path w="1344161" h="127132">
                  <a:moveTo>
                    <a:pt x="0" y="0"/>
                  </a:moveTo>
                  <a:lnTo>
                    <a:pt x="1344160" y="0"/>
                  </a:lnTo>
                  <a:lnTo>
                    <a:pt x="1344160"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8" name="Freeform 38"/>
            <p:cNvSpPr/>
            <p:nvPr/>
          </p:nvSpPr>
          <p:spPr>
            <a:xfrm>
              <a:off x="4464146"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39" name="Freeform 39"/>
            <p:cNvSpPr/>
            <p:nvPr/>
          </p:nvSpPr>
          <p:spPr>
            <a:xfrm>
              <a:off x="5952195"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0" name="Freeform 40"/>
            <p:cNvSpPr/>
            <p:nvPr/>
          </p:nvSpPr>
          <p:spPr>
            <a:xfrm>
              <a:off x="7440244" y="0"/>
              <a:ext cx="429219" cy="101956"/>
            </a:xfrm>
            <a:custGeom>
              <a:avLst/>
              <a:gdLst/>
              <a:ahLst/>
              <a:cxnLst/>
              <a:rect l="l" t="t" r="r" b="b"/>
              <a:pathLst>
                <a:path w="429219" h="101956">
                  <a:moveTo>
                    <a:pt x="0" y="0"/>
                  </a:moveTo>
                  <a:lnTo>
                    <a:pt x="429219" y="0"/>
                  </a:lnTo>
                  <a:lnTo>
                    <a:pt x="429219" y="101956"/>
                  </a:lnTo>
                  <a:lnTo>
                    <a:pt x="0" y="101956"/>
                  </a:lnTo>
                  <a:lnTo>
                    <a:pt x="0" y="0"/>
                  </a:lnTo>
                  <a:close/>
                </a:path>
              </a:pathLst>
            </a:custGeom>
            <a:blipFill>
              <a:blip r:embed="rId4">
                <a:extLst>
                  <a:ext uri="{96DAC541-7B7A-43D3-8B79-37D633B846F1}">
                    <asvg:svgBlip xmlns:asvg="http://schemas.microsoft.com/office/drawing/2016/SVG/main" r:embed="rId5"/>
                  </a:ext>
                </a:extLst>
              </a:blip>
              <a:stretch>
                <a:fillRect r="-213164" b="-24693"/>
              </a:stretch>
            </a:blipFill>
          </p:spPr>
          <p:txBody>
            <a:bodyPr/>
            <a:lstStyle/>
            <a:p>
              <a:endParaRPr lang="ja-JP" altLang="en-US"/>
            </a:p>
          </p:txBody>
        </p:sp>
      </p:grpSp>
      <p:grpSp>
        <p:nvGrpSpPr>
          <p:cNvPr id="41" name="Group 41"/>
          <p:cNvGrpSpPr/>
          <p:nvPr/>
        </p:nvGrpSpPr>
        <p:grpSpPr>
          <a:xfrm>
            <a:off x="879790" y="6257565"/>
            <a:ext cx="5902097" cy="95349"/>
            <a:chOff x="0" y="0"/>
            <a:chExt cx="7869463" cy="127132"/>
          </a:xfrm>
        </p:grpSpPr>
        <p:sp>
          <p:nvSpPr>
            <p:cNvPr id="42" name="Freeform 42"/>
            <p:cNvSpPr/>
            <p:nvPr/>
          </p:nvSpPr>
          <p:spPr>
            <a:xfrm>
              <a:off x="0"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3" name="Freeform 43"/>
            <p:cNvSpPr/>
            <p:nvPr/>
          </p:nvSpPr>
          <p:spPr>
            <a:xfrm>
              <a:off x="1488049"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4" name="Freeform 44"/>
            <p:cNvSpPr/>
            <p:nvPr/>
          </p:nvSpPr>
          <p:spPr>
            <a:xfrm>
              <a:off x="2976098" y="0"/>
              <a:ext cx="1344161" cy="127132"/>
            </a:xfrm>
            <a:custGeom>
              <a:avLst/>
              <a:gdLst/>
              <a:ahLst/>
              <a:cxnLst/>
              <a:rect l="l" t="t" r="r" b="b"/>
              <a:pathLst>
                <a:path w="1344161" h="127132">
                  <a:moveTo>
                    <a:pt x="0" y="0"/>
                  </a:moveTo>
                  <a:lnTo>
                    <a:pt x="1344160" y="0"/>
                  </a:lnTo>
                  <a:lnTo>
                    <a:pt x="1344160"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5" name="Freeform 45"/>
            <p:cNvSpPr/>
            <p:nvPr/>
          </p:nvSpPr>
          <p:spPr>
            <a:xfrm>
              <a:off x="4464146"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6" name="Freeform 46"/>
            <p:cNvSpPr/>
            <p:nvPr/>
          </p:nvSpPr>
          <p:spPr>
            <a:xfrm>
              <a:off x="5952195" y="0"/>
              <a:ext cx="1344161" cy="127132"/>
            </a:xfrm>
            <a:custGeom>
              <a:avLst/>
              <a:gdLst/>
              <a:ahLst/>
              <a:cxnLst/>
              <a:rect l="l" t="t" r="r" b="b"/>
              <a:pathLst>
                <a:path w="1344161" h="127132">
                  <a:moveTo>
                    <a:pt x="0" y="0"/>
                  </a:moveTo>
                  <a:lnTo>
                    <a:pt x="1344161" y="0"/>
                  </a:lnTo>
                  <a:lnTo>
                    <a:pt x="1344161" y="127132"/>
                  </a:lnTo>
                  <a:lnTo>
                    <a:pt x="0" y="127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
          <p:nvSpPr>
            <p:cNvPr id="47" name="Freeform 47"/>
            <p:cNvSpPr/>
            <p:nvPr/>
          </p:nvSpPr>
          <p:spPr>
            <a:xfrm>
              <a:off x="7440244" y="0"/>
              <a:ext cx="429219" cy="101956"/>
            </a:xfrm>
            <a:custGeom>
              <a:avLst/>
              <a:gdLst/>
              <a:ahLst/>
              <a:cxnLst/>
              <a:rect l="l" t="t" r="r" b="b"/>
              <a:pathLst>
                <a:path w="429219" h="101956">
                  <a:moveTo>
                    <a:pt x="0" y="0"/>
                  </a:moveTo>
                  <a:lnTo>
                    <a:pt x="429219" y="0"/>
                  </a:lnTo>
                  <a:lnTo>
                    <a:pt x="429219" y="101956"/>
                  </a:lnTo>
                  <a:lnTo>
                    <a:pt x="0" y="101956"/>
                  </a:lnTo>
                  <a:lnTo>
                    <a:pt x="0" y="0"/>
                  </a:lnTo>
                  <a:close/>
                </a:path>
              </a:pathLst>
            </a:custGeom>
            <a:blipFill>
              <a:blip r:embed="rId4">
                <a:extLst>
                  <a:ext uri="{96DAC541-7B7A-43D3-8B79-37D633B846F1}">
                    <asvg:svgBlip xmlns:asvg="http://schemas.microsoft.com/office/drawing/2016/SVG/main" r:embed="rId5"/>
                  </a:ext>
                </a:extLst>
              </a:blip>
              <a:stretch>
                <a:fillRect r="-213164" b="-24693"/>
              </a:stretch>
            </a:blipFill>
          </p:spPr>
          <p:txBody>
            <a:bodyPr/>
            <a:lstStyle/>
            <a:p>
              <a:endParaRPr lang="ja-JP" altLang="en-US"/>
            </a:p>
          </p:txBody>
        </p:sp>
      </p:grpSp>
      <p:sp>
        <p:nvSpPr>
          <p:cNvPr id="48" name="Freeform 48"/>
          <p:cNvSpPr/>
          <p:nvPr/>
        </p:nvSpPr>
        <p:spPr>
          <a:xfrm rot="-5400000">
            <a:off x="3271153" y="-1632408"/>
            <a:ext cx="1014193" cy="4788995"/>
          </a:xfrm>
          <a:custGeom>
            <a:avLst/>
            <a:gdLst/>
            <a:ahLst/>
            <a:cxnLst/>
            <a:rect l="l" t="t" r="r" b="b"/>
            <a:pathLst>
              <a:path w="843918" h="2948185">
                <a:moveTo>
                  <a:pt x="0" y="0"/>
                </a:moveTo>
                <a:lnTo>
                  <a:pt x="843918" y="0"/>
                </a:lnTo>
                <a:lnTo>
                  <a:pt x="843918" y="2948185"/>
                </a:lnTo>
                <a:lnTo>
                  <a:pt x="0" y="2948185"/>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ja-JP" altLang="en-US"/>
          </a:p>
        </p:txBody>
      </p:sp>
      <p:sp>
        <p:nvSpPr>
          <p:cNvPr id="49" name="Freeform 49"/>
          <p:cNvSpPr/>
          <p:nvPr/>
        </p:nvSpPr>
        <p:spPr>
          <a:xfrm rot="-5400000">
            <a:off x="3176491" y="-1695135"/>
            <a:ext cx="1014194" cy="4839875"/>
          </a:xfrm>
          <a:custGeom>
            <a:avLst/>
            <a:gdLst/>
            <a:ahLst/>
            <a:cxnLst/>
            <a:rect l="l" t="t" r="r" b="b"/>
            <a:pathLst>
              <a:path w="843918" h="2948185">
                <a:moveTo>
                  <a:pt x="0" y="0"/>
                </a:moveTo>
                <a:lnTo>
                  <a:pt x="843918" y="0"/>
                </a:lnTo>
                <a:lnTo>
                  <a:pt x="843918" y="2948185"/>
                </a:lnTo>
                <a:lnTo>
                  <a:pt x="0" y="29481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ja-JP" altLang="en-US" dirty="0"/>
          </a:p>
        </p:txBody>
      </p:sp>
      <p:sp>
        <p:nvSpPr>
          <p:cNvPr id="50" name="AutoShape 50"/>
          <p:cNvSpPr/>
          <p:nvPr/>
        </p:nvSpPr>
        <p:spPr>
          <a:xfrm>
            <a:off x="501650" y="2671058"/>
            <a:ext cx="4342786" cy="1201"/>
          </a:xfrm>
          <a:prstGeom prst="line">
            <a:avLst/>
          </a:prstGeom>
          <a:ln w="9525" cap="flat">
            <a:solidFill>
              <a:srgbClr val="000000"/>
            </a:solidFill>
            <a:prstDash val="solid"/>
            <a:headEnd type="none" w="sm" len="sm"/>
            <a:tailEnd type="none" w="sm" len="sm"/>
          </a:ln>
        </p:spPr>
        <p:txBody>
          <a:bodyPr/>
          <a:lstStyle/>
          <a:p>
            <a:endParaRPr lang="ja-JP" altLang="en-US" dirty="0"/>
          </a:p>
        </p:txBody>
      </p:sp>
      <p:sp>
        <p:nvSpPr>
          <p:cNvPr id="51" name="AutoShape 51"/>
          <p:cNvSpPr/>
          <p:nvPr/>
        </p:nvSpPr>
        <p:spPr>
          <a:xfrm>
            <a:off x="501650" y="2249312"/>
            <a:ext cx="4342786" cy="14122"/>
          </a:xfrm>
          <a:prstGeom prst="line">
            <a:avLst/>
          </a:prstGeom>
          <a:ln w="19050" cap="flat">
            <a:solidFill>
              <a:srgbClr val="000000"/>
            </a:solidFill>
            <a:prstDash val="solid"/>
            <a:headEnd type="none" w="sm" len="sm"/>
            <a:tailEnd type="none" w="sm" len="sm"/>
          </a:ln>
        </p:spPr>
        <p:txBody>
          <a:bodyPr/>
          <a:lstStyle/>
          <a:p>
            <a:endParaRPr lang="ja-JP" altLang="en-US"/>
          </a:p>
        </p:txBody>
      </p:sp>
      <p:grpSp>
        <p:nvGrpSpPr>
          <p:cNvPr id="52" name="Group 52"/>
          <p:cNvGrpSpPr/>
          <p:nvPr/>
        </p:nvGrpSpPr>
        <p:grpSpPr>
          <a:xfrm>
            <a:off x="501651" y="2370556"/>
            <a:ext cx="216000" cy="216000"/>
            <a:chOff x="0" y="0"/>
            <a:chExt cx="811412" cy="811412"/>
          </a:xfrm>
        </p:grpSpPr>
        <p:sp>
          <p:nvSpPr>
            <p:cNvPr id="53" name="Freeform 53"/>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dirty="0"/>
            </a:p>
          </p:txBody>
        </p:sp>
        <p:sp>
          <p:nvSpPr>
            <p:cNvPr id="54" name="TextBox 54"/>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grpSp>
        <p:nvGrpSpPr>
          <p:cNvPr id="55" name="Group 55"/>
          <p:cNvGrpSpPr/>
          <p:nvPr/>
        </p:nvGrpSpPr>
        <p:grpSpPr>
          <a:xfrm>
            <a:off x="682241" y="2370556"/>
            <a:ext cx="216000" cy="216000"/>
            <a:chOff x="0" y="0"/>
            <a:chExt cx="811412" cy="811412"/>
          </a:xfrm>
        </p:grpSpPr>
        <p:sp>
          <p:nvSpPr>
            <p:cNvPr id="56" name="Freeform 56"/>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57" name="TextBox 57"/>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58" name="TextBox 58"/>
          <p:cNvSpPr txBox="1"/>
          <p:nvPr/>
        </p:nvSpPr>
        <p:spPr>
          <a:xfrm>
            <a:off x="549172" y="2371463"/>
            <a:ext cx="336527" cy="156710"/>
          </a:xfrm>
          <a:prstGeom prst="rect">
            <a:avLst/>
          </a:prstGeom>
        </p:spPr>
        <p:txBody>
          <a:bodyPr lIns="0" tIns="0" rIns="0" bIns="0" rtlCol="0" anchor="t">
            <a:spAutoFit/>
          </a:bodyPr>
          <a:lstStyle/>
          <a:p>
            <a:pPr marL="0" lvl="0" indent="0" algn="l">
              <a:lnSpc>
                <a:spcPts val="1258"/>
              </a:lnSpc>
              <a:spcBef>
                <a:spcPct val="0"/>
              </a:spcBef>
            </a:pPr>
            <a:r>
              <a:rPr lang="en-US" altLang="ja-JP" sz="898" spc="-60" dirty="0">
                <a:solidFill>
                  <a:srgbClr val="000000"/>
                </a:solidFill>
                <a:latin typeface="せのびゴシック"/>
                <a:ea typeface="せのびゴシック"/>
                <a:cs typeface="せのびゴシック"/>
                <a:sym typeface="せのびゴシック"/>
              </a:rPr>
              <a:t>POINT</a:t>
            </a:r>
            <a:endParaRPr lang="en-US" sz="898" spc="-60" dirty="0">
              <a:solidFill>
                <a:srgbClr val="000000"/>
              </a:solidFill>
              <a:latin typeface="せのびゴシック"/>
              <a:ea typeface="せのびゴシック"/>
              <a:cs typeface="せのびゴシック"/>
              <a:sym typeface="せのびゴシック"/>
            </a:endParaRPr>
          </a:p>
        </p:txBody>
      </p:sp>
      <p:grpSp>
        <p:nvGrpSpPr>
          <p:cNvPr id="59" name="Group 59"/>
          <p:cNvGrpSpPr/>
          <p:nvPr/>
        </p:nvGrpSpPr>
        <p:grpSpPr>
          <a:xfrm>
            <a:off x="862831" y="2370556"/>
            <a:ext cx="216000" cy="216000"/>
            <a:chOff x="0" y="0"/>
            <a:chExt cx="811412" cy="811412"/>
          </a:xfrm>
        </p:grpSpPr>
        <p:sp>
          <p:nvSpPr>
            <p:cNvPr id="60" name="Freeform 60"/>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dirty="0"/>
            </a:p>
          </p:txBody>
        </p:sp>
        <p:sp>
          <p:nvSpPr>
            <p:cNvPr id="61" name="TextBox 61"/>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63" name="AutoShape 63"/>
          <p:cNvSpPr/>
          <p:nvPr/>
        </p:nvSpPr>
        <p:spPr>
          <a:xfrm flipV="1">
            <a:off x="611120" y="6952176"/>
            <a:ext cx="2989977" cy="14509"/>
          </a:xfrm>
          <a:prstGeom prst="line">
            <a:avLst/>
          </a:prstGeom>
          <a:ln w="9525" cap="flat">
            <a:solidFill>
              <a:srgbClr val="000000"/>
            </a:solidFill>
            <a:prstDash val="solid"/>
            <a:headEnd type="none" w="sm" len="sm"/>
            <a:tailEnd type="none" w="sm" len="sm"/>
          </a:ln>
        </p:spPr>
        <p:txBody>
          <a:bodyPr/>
          <a:lstStyle/>
          <a:p>
            <a:endParaRPr lang="ja-JP" altLang="en-US"/>
          </a:p>
        </p:txBody>
      </p:sp>
      <p:sp>
        <p:nvSpPr>
          <p:cNvPr id="64" name="AutoShape 64"/>
          <p:cNvSpPr/>
          <p:nvPr/>
        </p:nvSpPr>
        <p:spPr>
          <a:xfrm flipV="1">
            <a:off x="577850" y="6529911"/>
            <a:ext cx="3048000" cy="12234"/>
          </a:xfrm>
          <a:prstGeom prst="line">
            <a:avLst/>
          </a:prstGeom>
          <a:ln w="19050" cap="flat">
            <a:solidFill>
              <a:srgbClr val="000000"/>
            </a:solidFill>
            <a:prstDash val="solid"/>
            <a:headEnd type="none" w="sm" len="sm"/>
            <a:tailEnd type="none" w="sm" len="sm"/>
          </a:ln>
        </p:spPr>
        <p:txBody>
          <a:bodyPr/>
          <a:lstStyle/>
          <a:p>
            <a:endParaRPr lang="ja-JP" altLang="en-US"/>
          </a:p>
        </p:txBody>
      </p:sp>
      <p:grpSp>
        <p:nvGrpSpPr>
          <p:cNvPr id="65" name="Group 65"/>
          <p:cNvGrpSpPr/>
          <p:nvPr/>
        </p:nvGrpSpPr>
        <p:grpSpPr>
          <a:xfrm>
            <a:off x="577850" y="6634883"/>
            <a:ext cx="216000" cy="216000"/>
            <a:chOff x="0" y="0"/>
            <a:chExt cx="811412" cy="811412"/>
          </a:xfrm>
        </p:grpSpPr>
        <p:sp>
          <p:nvSpPr>
            <p:cNvPr id="66" name="Freeform 66"/>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67" name="TextBox 67"/>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grpSp>
        <p:nvGrpSpPr>
          <p:cNvPr id="68" name="Group 68"/>
          <p:cNvGrpSpPr/>
          <p:nvPr/>
        </p:nvGrpSpPr>
        <p:grpSpPr>
          <a:xfrm>
            <a:off x="758440" y="6634883"/>
            <a:ext cx="216000" cy="216000"/>
            <a:chOff x="0" y="0"/>
            <a:chExt cx="811412" cy="811412"/>
          </a:xfrm>
        </p:grpSpPr>
        <p:sp>
          <p:nvSpPr>
            <p:cNvPr id="69" name="Freeform 69"/>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70" name="TextBox 70"/>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71" name="TextBox 71"/>
          <p:cNvSpPr txBox="1"/>
          <p:nvPr/>
        </p:nvSpPr>
        <p:spPr>
          <a:xfrm>
            <a:off x="613544" y="6649615"/>
            <a:ext cx="408834" cy="156710"/>
          </a:xfrm>
          <a:prstGeom prst="rect">
            <a:avLst/>
          </a:prstGeom>
        </p:spPr>
        <p:txBody>
          <a:bodyPr wrap="square" lIns="0" tIns="0" rIns="0" bIns="0" rtlCol="0" anchor="t">
            <a:spAutoFit/>
          </a:bodyPr>
          <a:lstStyle/>
          <a:p>
            <a:pPr marL="0" lvl="0" indent="0" algn="l">
              <a:lnSpc>
                <a:spcPts val="1258"/>
              </a:lnSpc>
              <a:spcBef>
                <a:spcPct val="0"/>
              </a:spcBef>
            </a:pPr>
            <a:r>
              <a:rPr lang="en-US" altLang="ja-JP" sz="898" spc="-60" dirty="0">
                <a:solidFill>
                  <a:srgbClr val="000000"/>
                </a:solidFill>
                <a:latin typeface="せのびゴシック"/>
                <a:ea typeface="せのびゴシック"/>
                <a:cs typeface="せのびゴシック"/>
                <a:sym typeface="せのびゴシック"/>
              </a:rPr>
              <a:t>POINT</a:t>
            </a:r>
            <a:endParaRPr lang="en-US" sz="898" spc="-60" dirty="0">
              <a:solidFill>
                <a:srgbClr val="000000"/>
              </a:solidFill>
              <a:latin typeface="せのびゴシック"/>
              <a:ea typeface="せのびゴシック"/>
              <a:cs typeface="せのびゴシック"/>
              <a:sym typeface="せのびゴシック"/>
            </a:endParaRPr>
          </a:p>
        </p:txBody>
      </p:sp>
      <p:grpSp>
        <p:nvGrpSpPr>
          <p:cNvPr id="72" name="Group 72"/>
          <p:cNvGrpSpPr/>
          <p:nvPr/>
        </p:nvGrpSpPr>
        <p:grpSpPr>
          <a:xfrm>
            <a:off x="939030" y="6634883"/>
            <a:ext cx="216000" cy="216000"/>
            <a:chOff x="0" y="0"/>
            <a:chExt cx="811412" cy="811412"/>
          </a:xfrm>
        </p:grpSpPr>
        <p:sp>
          <p:nvSpPr>
            <p:cNvPr id="73" name="Freeform 73"/>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74" name="TextBox 74"/>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76" name="AutoShape 76"/>
          <p:cNvSpPr/>
          <p:nvPr/>
        </p:nvSpPr>
        <p:spPr>
          <a:xfrm flipV="1">
            <a:off x="2635250" y="4736839"/>
            <a:ext cx="4107344" cy="238"/>
          </a:xfrm>
          <a:prstGeom prst="line">
            <a:avLst/>
          </a:prstGeom>
          <a:ln w="9525" cap="flat">
            <a:solidFill>
              <a:srgbClr val="000000"/>
            </a:solidFill>
            <a:prstDash val="solid"/>
            <a:headEnd type="none" w="sm" len="sm"/>
            <a:tailEnd type="none" w="sm" len="sm"/>
          </a:ln>
        </p:spPr>
        <p:txBody>
          <a:bodyPr/>
          <a:lstStyle/>
          <a:p>
            <a:endParaRPr lang="ja-JP" altLang="en-US"/>
          </a:p>
        </p:txBody>
      </p:sp>
      <p:sp>
        <p:nvSpPr>
          <p:cNvPr id="77" name="AutoShape 77"/>
          <p:cNvSpPr/>
          <p:nvPr/>
        </p:nvSpPr>
        <p:spPr>
          <a:xfrm flipV="1">
            <a:off x="2635250" y="4314151"/>
            <a:ext cx="4107344" cy="1176"/>
          </a:xfrm>
          <a:prstGeom prst="line">
            <a:avLst/>
          </a:prstGeom>
          <a:ln w="19050" cap="flat">
            <a:solidFill>
              <a:srgbClr val="000000"/>
            </a:solidFill>
            <a:prstDash val="solid"/>
            <a:headEnd type="none" w="sm" len="sm"/>
            <a:tailEnd type="none" w="sm" len="sm"/>
          </a:ln>
        </p:spPr>
        <p:txBody>
          <a:bodyPr/>
          <a:lstStyle/>
          <a:p>
            <a:endParaRPr lang="ja-JP" altLang="en-US"/>
          </a:p>
        </p:txBody>
      </p:sp>
      <p:grpSp>
        <p:nvGrpSpPr>
          <p:cNvPr id="78" name="Group 78"/>
          <p:cNvGrpSpPr/>
          <p:nvPr/>
        </p:nvGrpSpPr>
        <p:grpSpPr>
          <a:xfrm>
            <a:off x="2635250" y="4436572"/>
            <a:ext cx="216000" cy="216000"/>
            <a:chOff x="0" y="0"/>
            <a:chExt cx="811412" cy="811412"/>
          </a:xfrm>
        </p:grpSpPr>
        <p:sp>
          <p:nvSpPr>
            <p:cNvPr id="79" name="Freeform 79"/>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80" name="TextBox 80"/>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grpSp>
        <p:nvGrpSpPr>
          <p:cNvPr id="81" name="Group 81"/>
          <p:cNvGrpSpPr/>
          <p:nvPr/>
        </p:nvGrpSpPr>
        <p:grpSpPr>
          <a:xfrm>
            <a:off x="2815840" y="4436572"/>
            <a:ext cx="216000" cy="216000"/>
            <a:chOff x="0" y="0"/>
            <a:chExt cx="811412" cy="811412"/>
          </a:xfrm>
        </p:grpSpPr>
        <p:sp>
          <p:nvSpPr>
            <p:cNvPr id="82" name="Freeform 82"/>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83" name="TextBox 83"/>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84" name="TextBox 84"/>
          <p:cNvSpPr txBox="1"/>
          <p:nvPr/>
        </p:nvSpPr>
        <p:spPr>
          <a:xfrm>
            <a:off x="2670944" y="4451305"/>
            <a:ext cx="408834" cy="156710"/>
          </a:xfrm>
          <a:prstGeom prst="rect">
            <a:avLst/>
          </a:prstGeom>
        </p:spPr>
        <p:txBody>
          <a:bodyPr wrap="square" lIns="0" tIns="0" rIns="0" bIns="0" rtlCol="0" anchor="t">
            <a:spAutoFit/>
          </a:bodyPr>
          <a:lstStyle/>
          <a:p>
            <a:pPr marL="0" lvl="0" indent="0" algn="l">
              <a:lnSpc>
                <a:spcPts val="1258"/>
              </a:lnSpc>
              <a:spcBef>
                <a:spcPct val="0"/>
              </a:spcBef>
            </a:pPr>
            <a:r>
              <a:rPr lang="en-US" altLang="ja-JP" sz="898" spc="-60" dirty="0">
                <a:solidFill>
                  <a:srgbClr val="000000"/>
                </a:solidFill>
                <a:latin typeface="せのびゴシック"/>
                <a:ea typeface="せのびゴシック"/>
                <a:cs typeface="せのびゴシック"/>
                <a:sym typeface="せのびゴシック"/>
              </a:rPr>
              <a:t>POINT</a:t>
            </a:r>
            <a:endParaRPr lang="en-US" sz="898" spc="-60" dirty="0">
              <a:solidFill>
                <a:srgbClr val="000000"/>
              </a:solidFill>
              <a:latin typeface="せのびゴシック"/>
              <a:ea typeface="せのびゴシック"/>
              <a:cs typeface="せのびゴシック"/>
              <a:sym typeface="せのびゴシック"/>
            </a:endParaRPr>
          </a:p>
        </p:txBody>
      </p:sp>
      <p:grpSp>
        <p:nvGrpSpPr>
          <p:cNvPr id="85" name="Group 85"/>
          <p:cNvGrpSpPr/>
          <p:nvPr/>
        </p:nvGrpSpPr>
        <p:grpSpPr>
          <a:xfrm>
            <a:off x="2996430" y="4436572"/>
            <a:ext cx="216000" cy="216000"/>
            <a:chOff x="0" y="0"/>
            <a:chExt cx="811412" cy="811412"/>
          </a:xfrm>
        </p:grpSpPr>
        <p:sp>
          <p:nvSpPr>
            <p:cNvPr id="86" name="Freeform 86"/>
            <p:cNvSpPr/>
            <p:nvPr/>
          </p:nvSpPr>
          <p:spPr>
            <a:xfrm>
              <a:off x="0" y="0"/>
              <a:ext cx="811412" cy="811412"/>
            </a:xfrm>
            <a:custGeom>
              <a:avLst/>
              <a:gdLst/>
              <a:ahLst/>
              <a:cxnLst/>
              <a:rect l="l" t="t" r="r" b="b"/>
              <a:pathLst>
                <a:path w="811412" h="811412">
                  <a:moveTo>
                    <a:pt x="405706" y="0"/>
                  </a:moveTo>
                  <a:cubicBezTo>
                    <a:pt x="181641" y="0"/>
                    <a:pt x="0" y="181641"/>
                    <a:pt x="0" y="405706"/>
                  </a:cubicBezTo>
                  <a:cubicBezTo>
                    <a:pt x="0" y="629771"/>
                    <a:pt x="181641" y="811412"/>
                    <a:pt x="405706" y="811412"/>
                  </a:cubicBezTo>
                  <a:cubicBezTo>
                    <a:pt x="629771" y="811412"/>
                    <a:pt x="811412" y="629771"/>
                    <a:pt x="811412" y="405706"/>
                  </a:cubicBezTo>
                  <a:cubicBezTo>
                    <a:pt x="811412" y="181641"/>
                    <a:pt x="629771" y="0"/>
                    <a:pt x="405706" y="0"/>
                  </a:cubicBezTo>
                  <a:close/>
                </a:path>
              </a:pathLst>
            </a:custGeom>
            <a:solidFill>
              <a:srgbClr val="FFDF36"/>
            </a:solidFill>
          </p:spPr>
          <p:txBody>
            <a:bodyPr/>
            <a:lstStyle/>
            <a:p>
              <a:endParaRPr lang="ja-JP" altLang="en-US"/>
            </a:p>
          </p:txBody>
        </p:sp>
        <p:sp>
          <p:nvSpPr>
            <p:cNvPr id="87" name="TextBox 87"/>
            <p:cNvSpPr txBox="1"/>
            <p:nvPr/>
          </p:nvSpPr>
          <p:spPr>
            <a:xfrm>
              <a:off x="76070" y="-85855"/>
              <a:ext cx="659272" cy="821197"/>
            </a:xfrm>
            <a:prstGeom prst="rect">
              <a:avLst/>
            </a:prstGeom>
          </p:spPr>
          <p:txBody>
            <a:bodyPr lIns="50800" tIns="50800" rIns="50800" bIns="50800" rtlCol="0" anchor="ctr"/>
            <a:lstStyle/>
            <a:p>
              <a:pPr algn="ctr">
                <a:lnSpc>
                  <a:spcPts val="1960"/>
                </a:lnSpc>
              </a:pPr>
              <a:endParaRPr/>
            </a:p>
          </p:txBody>
        </p:sp>
      </p:grpSp>
      <p:sp>
        <p:nvSpPr>
          <p:cNvPr id="102" name="Freeform 102"/>
          <p:cNvSpPr/>
          <p:nvPr/>
        </p:nvSpPr>
        <p:spPr>
          <a:xfrm rot="2094712">
            <a:off x="102127" y="-203679"/>
            <a:ext cx="1893365" cy="1459612"/>
          </a:xfrm>
          <a:custGeom>
            <a:avLst/>
            <a:gdLst/>
            <a:ahLst/>
            <a:cxnLst/>
            <a:rect l="l" t="t" r="r" b="b"/>
            <a:pathLst>
              <a:path w="1893365" h="1459612">
                <a:moveTo>
                  <a:pt x="0" y="0"/>
                </a:moveTo>
                <a:lnTo>
                  <a:pt x="1893365" y="0"/>
                </a:lnTo>
                <a:lnTo>
                  <a:pt x="1893365" y="1459612"/>
                </a:lnTo>
                <a:lnTo>
                  <a:pt x="0" y="1459612"/>
                </a:lnTo>
                <a:lnTo>
                  <a:pt x="0" y="0"/>
                </a:lnTo>
                <a:close/>
              </a:path>
            </a:pathLst>
          </a:custGeom>
          <a:blipFill>
            <a:blip r:embed="rId10">
              <a:alphaModFix amt="5000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ja-JP" altLang="en-US"/>
          </a:p>
        </p:txBody>
      </p:sp>
      <p:sp>
        <p:nvSpPr>
          <p:cNvPr id="103" name="TextBox 103"/>
          <p:cNvSpPr txBox="1"/>
          <p:nvPr/>
        </p:nvSpPr>
        <p:spPr>
          <a:xfrm>
            <a:off x="1253423" y="452703"/>
            <a:ext cx="4890751" cy="581634"/>
          </a:xfrm>
          <a:prstGeom prst="rect">
            <a:avLst/>
          </a:prstGeom>
        </p:spPr>
        <p:txBody>
          <a:bodyPr wrap="square" lIns="0" tIns="0" rIns="0" bIns="0" rtlCol="0" anchor="t">
            <a:spAutoFit/>
          </a:bodyPr>
          <a:lstStyle/>
          <a:p>
            <a:pPr marL="0" lvl="0" indent="0" algn="ctr">
              <a:lnSpc>
                <a:spcPts val="4758"/>
              </a:lnSpc>
              <a:spcBef>
                <a:spcPct val="0"/>
              </a:spcBef>
            </a:pPr>
            <a:r>
              <a:rPr lang="ja-JP" altLang="en-US" sz="3399" spc="-227" dirty="0">
                <a:solidFill>
                  <a:srgbClr val="000000"/>
                </a:solidFill>
                <a:latin typeface="せのびゴシック"/>
                <a:ea typeface="せのびゴシック"/>
                <a:cs typeface="せのびゴシック"/>
                <a:sym typeface="せのびゴシック"/>
              </a:rPr>
              <a:t>令和</a:t>
            </a:r>
            <a:r>
              <a:rPr lang="en-US" altLang="ja-JP" sz="3399" spc="-227" dirty="0">
                <a:solidFill>
                  <a:srgbClr val="000000"/>
                </a:solidFill>
                <a:latin typeface="せのびゴシック"/>
                <a:ea typeface="せのびゴシック"/>
                <a:cs typeface="せのびゴシック"/>
                <a:sym typeface="せのびゴシック"/>
              </a:rPr>
              <a:t>8</a:t>
            </a:r>
            <a:r>
              <a:rPr lang="ja-JP" altLang="en-US" sz="3399" spc="-227" dirty="0">
                <a:solidFill>
                  <a:srgbClr val="000000"/>
                </a:solidFill>
                <a:latin typeface="せのびゴシック"/>
                <a:ea typeface="せのびゴシック"/>
                <a:cs typeface="せのびゴシック"/>
                <a:sym typeface="せのびゴシック"/>
              </a:rPr>
              <a:t>年度より開始します</a:t>
            </a:r>
            <a:endParaRPr lang="en-US" sz="3399" spc="-227" dirty="0">
              <a:solidFill>
                <a:srgbClr val="000000"/>
              </a:solidFill>
              <a:latin typeface="せのびゴシック"/>
              <a:ea typeface="せのびゴシック"/>
              <a:cs typeface="せのびゴシック"/>
              <a:sym typeface="せのびゴシック"/>
            </a:endParaRPr>
          </a:p>
        </p:txBody>
      </p:sp>
      <p:sp>
        <p:nvSpPr>
          <p:cNvPr id="109" name="TextBox 109"/>
          <p:cNvSpPr txBox="1"/>
          <p:nvPr/>
        </p:nvSpPr>
        <p:spPr>
          <a:xfrm>
            <a:off x="1118053" y="2353622"/>
            <a:ext cx="3906358" cy="230832"/>
          </a:xfrm>
          <a:prstGeom prst="rect">
            <a:avLst/>
          </a:prstGeom>
        </p:spPr>
        <p:txBody>
          <a:bodyPr wrap="square" lIns="0" tIns="0" rIns="0" bIns="0" rtlCol="0" anchor="t">
            <a:spAutoFit/>
          </a:bodyPr>
          <a:lstStyle/>
          <a:p>
            <a:pPr marL="0" lvl="0" indent="0" algn="l">
              <a:lnSpc>
                <a:spcPts val="1820"/>
              </a:lnSpc>
              <a:spcBef>
                <a:spcPct val="0"/>
              </a:spcBef>
            </a:pPr>
            <a:r>
              <a:rPr lang="ja-JP" altLang="en-US" sz="1600" spc="270" dirty="0">
                <a:solidFill>
                  <a:srgbClr val="000000"/>
                </a:solidFill>
                <a:latin typeface="つなぎゴシック"/>
                <a:ea typeface="つなぎゴシック"/>
                <a:cs typeface="つなぎゴシック"/>
                <a:sym typeface="つなぎゴシック"/>
              </a:rPr>
              <a:t>子ども・子育て支援金制度って何？</a:t>
            </a:r>
            <a:endParaRPr lang="en-US" sz="1600" spc="270" dirty="0">
              <a:solidFill>
                <a:srgbClr val="000000"/>
              </a:solidFill>
              <a:latin typeface="つなぎゴシック"/>
              <a:ea typeface="つなぎゴシック"/>
              <a:cs typeface="つなぎゴシック"/>
              <a:sym typeface="つなぎゴシック"/>
            </a:endParaRPr>
          </a:p>
        </p:txBody>
      </p:sp>
      <p:sp>
        <p:nvSpPr>
          <p:cNvPr id="112" name="TextBox 112"/>
          <p:cNvSpPr txBox="1"/>
          <p:nvPr/>
        </p:nvSpPr>
        <p:spPr>
          <a:xfrm>
            <a:off x="790241" y="2260800"/>
            <a:ext cx="336527" cy="325756"/>
          </a:xfrm>
          <a:prstGeom prst="rect">
            <a:avLst/>
          </a:prstGeom>
        </p:spPr>
        <p:txBody>
          <a:bodyPr lIns="0" tIns="0" rIns="0" bIns="0" rtlCol="0" anchor="t">
            <a:spAutoFit/>
          </a:bodyPr>
          <a:lstStyle/>
          <a:p>
            <a:pPr marL="0" lvl="0" indent="0" algn="ctr">
              <a:lnSpc>
                <a:spcPts val="2519"/>
              </a:lnSpc>
              <a:spcBef>
                <a:spcPct val="0"/>
              </a:spcBef>
            </a:pPr>
            <a:r>
              <a:rPr lang="en-US" sz="1799" u="none" strike="noStrike" dirty="0">
                <a:solidFill>
                  <a:srgbClr val="000000"/>
                </a:solidFill>
                <a:latin typeface="せのびゴシック"/>
                <a:ea typeface="せのびゴシック"/>
                <a:cs typeface="せのびゴシック"/>
                <a:sym typeface="せのびゴシック"/>
              </a:rPr>
              <a:t>1</a:t>
            </a:r>
          </a:p>
        </p:txBody>
      </p:sp>
      <p:sp>
        <p:nvSpPr>
          <p:cNvPr id="113" name="TextBox 113"/>
          <p:cNvSpPr txBox="1"/>
          <p:nvPr/>
        </p:nvSpPr>
        <p:spPr>
          <a:xfrm>
            <a:off x="1136700" y="6631745"/>
            <a:ext cx="2732799" cy="230832"/>
          </a:xfrm>
          <a:prstGeom prst="rect">
            <a:avLst/>
          </a:prstGeom>
        </p:spPr>
        <p:txBody>
          <a:bodyPr wrap="square" lIns="0" tIns="0" rIns="0" bIns="0" rtlCol="0" anchor="t">
            <a:spAutoFit/>
          </a:bodyPr>
          <a:lstStyle/>
          <a:p>
            <a:pPr marL="0" lvl="0" indent="0" algn="l">
              <a:lnSpc>
                <a:spcPts val="1820"/>
              </a:lnSpc>
              <a:spcBef>
                <a:spcPct val="0"/>
              </a:spcBef>
            </a:pPr>
            <a:r>
              <a:rPr lang="ja-JP" altLang="en-US" sz="1600" spc="270" dirty="0">
                <a:solidFill>
                  <a:srgbClr val="000000"/>
                </a:solidFill>
                <a:latin typeface="つなぎゴシック"/>
                <a:ea typeface="つなぎゴシック"/>
                <a:cs typeface="つなぎゴシック"/>
                <a:sym typeface="つなぎゴシック"/>
              </a:rPr>
              <a:t>どのくらい負担するの？</a:t>
            </a:r>
            <a:endParaRPr lang="en-US" sz="1600" spc="270" dirty="0">
              <a:solidFill>
                <a:srgbClr val="000000"/>
              </a:solidFill>
              <a:latin typeface="つなぎゴシック"/>
              <a:ea typeface="つなぎゴシック"/>
              <a:cs typeface="つなぎゴシック"/>
              <a:sym typeface="つなぎゴシック"/>
            </a:endParaRPr>
          </a:p>
        </p:txBody>
      </p:sp>
      <p:sp>
        <p:nvSpPr>
          <p:cNvPr id="116" name="TextBox 116"/>
          <p:cNvSpPr txBox="1"/>
          <p:nvPr/>
        </p:nvSpPr>
        <p:spPr>
          <a:xfrm>
            <a:off x="866440" y="6525127"/>
            <a:ext cx="336527" cy="325756"/>
          </a:xfrm>
          <a:prstGeom prst="rect">
            <a:avLst/>
          </a:prstGeom>
        </p:spPr>
        <p:txBody>
          <a:bodyPr lIns="0" tIns="0" rIns="0" bIns="0" rtlCol="0" anchor="t">
            <a:spAutoFit/>
          </a:bodyPr>
          <a:lstStyle/>
          <a:p>
            <a:pPr marL="0" lvl="0" indent="0" algn="ctr">
              <a:lnSpc>
                <a:spcPts val="2519"/>
              </a:lnSpc>
              <a:spcBef>
                <a:spcPct val="0"/>
              </a:spcBef>
            </a:pPr>
            <a:r>
              <a:rPr lang="en-US" sz="1799">
                <a:solidFill>
                  <a:srgbClr val="000000"/>
                </a:solidFill>
                <a:latin typeface="せのびゴシック"/>
                <a:ea typeface="せのびゴシック"/>
                <a:cs typeface="せのびゴシック"/>
                <a:sym typeface="せのびゴシック"/>
              </a:rPr>
              <a:t>3</a:t>
            </a:r>
          </a:p>
        </p:txBody>
      </p:sp>
      <p:sp>
        <p:nvSpPr>
          <p:cNvPr id="120" name="TextBox 120"/>
          <p:cNvSpPr txBox="1"/>
          <p:nvPr/>
        </p:nvSpPr>
        <p:spPr>
          <a:xfrm>
            <a:off x="2923840" y="4326817"/>
            <a:ext cx="336527" cy="325756"/>
          </a:xfrm>
          <a:prstGeom prst="rect">
            <a:avLst/>
          </a:prstGeom>
        </p:spPr>
        <p:txBody>
          <a:bodyPr lIns="0" tIns="0" rIns="0" bIns="0" rtlCol="0" anchor="t">
            <a:spAutoFit/>
          </a:bodyPr>
          <a:lstStyle/>
          <a:p>
            <a:pPr marL="0" lvl="0" indent="0" algn="ctr">
              <a:lnSpc>
                <a:spcPts val="2519"/>
              </a:lnSpc>
              <a:spcBef>
                <a:spcPct val="0"/>
              </a:spcBef>
            </a:pPr>
            <a:r>
              <a:rPr lang="en-US" sz="1799">
                <a:solidFill>
                  <a:srgbClr val="000000"/>
                </a:solidFill>
                <a:latin typeface="せのびゴシック"/>
                <a:ea typeface="せのびゴシック"/>
                <a:cs typeface="せのびゴシック"/>
                <a:sym typeface="せのびゴシック"/>
              </a:rPr>
              <a:t>2</a:t>
            </a:r>
          </a:p>
        </p:txBody>
      </p:sp>
      <p:sp>
        <p:nvSpPr>
          <p:cNvPr id="125" name="TextBox 110">
            <a:extLst>
              <a:ext uri="{FF2B5EF4-FFF2-40B4-BE49-F238E27FC236}">
                <a16:creationId xmlns:a16="http://schemas.microsoft.com/office/drawing/2014/main" id="{7A964EC7-ED2D-7F47-DABD-31E2AEE0A05C}"/>
              </a:ext>
            </a:extLst>
          </p:cNvPr>
          <p:cNvSpPr txBox="1"/>
          <p:nvPr/>
        </p:nvSpPr>
        <p:spPr>
          <a:xfrm>
            <a:off x="501650" y="2789171"/>
            <a:ext cx="4410887" cy="369332"/>
          </a:xfrm>
          <a:prstGeom prst="rect">
            <a:avLst/>
          </a:prstGeom>
        </p:spPr>
        <p:txBody>
          <a:bodyPr wrap="square" lIns="0" tIns="0" rIns="0" bIns="0" rtlCol="0" anchor="t">
            <a:spAutoFit/>
          </a:bodyPr>
          <a:lstStyle/>
          <a:p>
            <a:pPr algn="just"/>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子ども・子育て支援金制度は、社会連帯の理念を基盤に子どもや子育て世帯を全世代・全経済主体が支える新しい分かち合い・連携のしくみです。</a:t>
            </a:r>
            <a:endParaRPr 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p:txBody>
      </p:sp>
      <p:pic>
        <p:nvPicPr>
          <p:cNvPr id="127" name="図 126">
            <a:extLst>
              <a:ext uri="{FF2B5EF4-FFF2-40B4-BE49-F238E27FC236}">
                <a16:creationId xmlns:a16="http://schemas.microsoft.com/office/drawing/2014/main" id="{5F98C639-106D-8B69-1BA0-29EBD6042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44890" y="2007849"/>
            <a:ext cx="1956776" cy="2119602"/>
          </a:xfrm>
          <a:prstGeom prst="rect">
            <a:avLst/>
          </a:prstGeom>
        </p:spPr>
      </p:pic>
      <p:sp>
        <p:nvSpPr>
          <p:cNvPr id="129" name="TextBox 109">
            <a:extLst>
              <a:ext uri="{FF2B5EF4-FFF2-40B4-BE49-F238E27FC236}">
                <a16:creationId xmlns:a16="http://schemas.microsoft.com/office/drawing/2014/main" id="{FF4BC07B-A50E-0B87-0B7B-6EBB8BFC3478}"/>
              </a:ext>
            </a:extLst>
          </p:cNvPr>
          <p:cNvSpPr txBox="1"/>
          <p:nvPr/>
        </p:nvSpPr>
        <p:spPr>
          <a:xfrm>
            <a:off x="3244850" y="4430389"/>
            <a:ext cx="3662832" cy="230832"/>
          </a:xfrm>
          <a:prstGeom prst="rect">
            <a:avLst/>
          </a:prstGeom>
        </p:spPr>
        <p:txBody>
          <a:bodyPr wrap="square" lIns="0" tIns="0" rIns="0" bIns="0" rtlCol="0" anchor="t">
            <a:spAutoFit/>
          </a:bodyPr>
          <a:lstStyle/>
          <a:p>
            <a:pPr marL="0" lvl="0" indent="0" algn="l">
              <a:lnSpc>
                <a:spcPts val="1820"/>
              </a:lnSpc>
              <a:spcBef>
                <a:spcPct val="0"/>
              </a:spcBef>
            </a:pPr>
            <a:r>
              <a:rPr lang="ja-JP" altLang="en-US" sz="1600" spc="270" dirty="0">
                <a:solidFill>
                  <a:srgbClr val="000000"/>
                </a:solidFill>
                <a:latin typeface="つなぎゴシック"/>
                <a:ea typeface="つなぎゴシック"/>
                <a:cs typeface="つなぎゴシック"/>
                <a:sym typeface="つなぎゴシック"/>
              </a:rPr>
              <a:t>納めた支援金は何に使われるの？</a:t>
            </a:r>
            <a:endParaRPr lang="en-US" sz="1600" spc="270" dirty="0">
              <a:solidFill>
                <a:srgbClr val="000000"/>
              </a:solidFill>
              <a:latin typeface="つなぎゴシック"/>
              <a:ea typeface="つなぎゴシック"/>
              <a:cs typeface="つなぎゴシック"/>
              <a:sym typeface="つなぎゴシック"/>
            </a:endParaRPr>
          </a:p>
        </p:txBody>
      </p:sp>
      <p:pic>
        <p:nvPicPr>
          <p:cNvPr id="131" name="図 130">
            <a:extLst>
              <a:ext uri="{FF2B5EF4-FFF2-40B4-BE49-F238E27FC236}">
                <a16:creationId xmlns:a16="http://schemas.microsoft.com/office/drawing/2014/main" id="{3C77197F-E3EB-C14C-5789-A8775F62DB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7771" y="4332437"/>
            <a:ext cx="1926937" cy="1798830"/>
          </a:xfrm>
          <a:prstGeom prst="rect">
            <a:avLst/>
          </a:prstGeom>
        </p:spPr>
      </p:pic>
      <p:sp>
        <p:nvSpPr>
          <p:cNvPr id="132" name="TextBox 110">
            <a:extLst>
              <a:ext uri="{FF2B5EF4-FFF2-40B4-BE49-F238E27FC236}">
                <a16:creationId xmlns:a16="http://schemas.microsoft.com/office/drawing/2014/main" id="{7B6ED9B1-3725-83A2-5D75-ECA460F173AB}"/>
              </a:ext>
            </a:extLst>
          </p:cNvPr>
          <p:cNvSpPr txBox="1"/>
          <p:nvPr/>
        </p:nvSpPr>
        <p:spPr>
          <a:xfrm>
            <a:off x="2653244" y="4822781"/>
            <a:ext cx="4154236" cy="553998"/>
          </a:xfrm>
          <a:prstGeom prst="rect">
            <a:avLst/>
          </a:prstGeom>
        </p:spPr>
        <p:txBody>
          <a:bodyPr wrap="square" lIns="0" tIns="0" rIns="0" bIns="0" rtlCol="0" anchor="t">
            <a:spAutoFit/>
          </a:bodyPr>
          <a:lstStyle/>
          <a:p>
            <a:pPr algn="just"/>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子ども・子育て支援金を財源として、こども未来戦略「加速化プラン」の取り組みを実施します。加速化プランでは、わが国の少子化対策を促進するために児童手当の拡充等の給付の拡充などを行います。</a:t>
            </a:r>
            <a:endParaRPr 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p:txBody>
      </p:sp>
      <p:pic>
        <p:nvPicPr>
          <p:cNvPr id="180" name="図 179">
            <a:extLst>
              <a:ext uri="{FF2B5EF4-FFF2-40B4-BE49-F238E27FC236}">
                <a16:creationId xmlns:a16="http://schemas.microsoft.com/office/drawing/2014/main" id="{34956803-4BA7-C7B0-5BF3-A1ED662B6B6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0850" y="10339784"/>
            <a:ext cx="1871918" cy="212214"/>
          </a:xfrm>
          <a:prstGeom prst="rect">
            <a:avLst/>
          </a:prstGeom>
        </p:spPr>
      </p:pic>
      <p:sp>
        <p:nvSpPr>
          <p:cNvPr id="181" name="テキスト ボックス 180">
            <a:extLst>
              <a:ext uri="{FF2B5EF4-FFF2-40B4-BE49-F238E27FC236}">
                <a16:creationId xmlns:a16="http://schemas.microsoft.com/office/drawing/2014/main" id="{1A29C0F8-7741-87B0-2427-B8C544E02876}"/>
              </a:ext>
            </a:extLst>
          </p:cNvPr>
          <p:cNvSpPr txBox="1"/>
          <p:nvPr/>
        </p:nvSpPr>
        <p:spPr>
          <a:xfrm>
            <a:off x="2136531" y="10256036"/>
            <a:ext cx="3120892" cy="369332"/>
          </a:xfrm>
          <a:prstGeom prst="rect">
            <a:avLst/>
          </a:prstGeom>
          <a:noFill/>
        </p:spPr>
        <p:txBody>
          <a:bodyPr wrap="square">
            <a:spAutoFit/>
          </a:bodyPr>
          <a:lstStyle/>
          <a:p>
            <a:pPr algn="ctr"/>
            <a:r>
              <a:rPr lang="ja-JP" altLang="en-US" b="1">
                <a:solidFill>
                  <a:prstClr val="black"/>
                </a:solidFill>
                <a:latin typeface="Yu Gothic UI Semibold" panose="020B0700000000000000" pitchFamily="50" charset="-128"/>
                <a:ea typeface="Yu Gothic UI Semibold" panose="020B0700000000000000" pitchFamily="50" charset="-128"/>
                <a:cs typeface="メイリオ"/>
              </a:rPr>
              <a:t>阪神高速道路健康</a:t>
            </a:r>
            <a:r>
              <a:rPr lang="ja-JP" altLang="en-US" b="1" dirty="0">
                <a:solidFill>
                  <a:prstClr val="black"/>
                </a:solidFill>
                <a:latin typeface="Yu Gothic UI Semibold" panose="020B0700000000000000" pitchFamily="50" charset="-128"/>
                <a:ea typeface="Yu Gothic UI Semibold" panose="020B0700000000000000" pitchFamily="50" charset="-128"/>
                <a:cs typeface="メイリオ"/>
              </a:rPr>
              <a:t>保険組合</a:t>
            </a:r>
            <a:endParaRPr lang="en-US" altLang="ja-JP" b="1" dirty="0">
              <a:solidFill>
                <a:prstClr val="black"/>
              </a:solidFill>
              <a:latin typeface="Yu Gothic UI Semibold" panose="020B0700000000000000" pitchFamily="50" charset="-128"/>
              <a:ea typeface="Yu Gothic UI Semibold" panose="020B0700000000000000" pitchFamily="50" charset="-128"/>
              <a:cs typeface="メイリオ"/>
            </a:endParaRPr>
          </a:p>
        </p:txBody>
      </p:sp>
      <p:sp>
        <p:nvSpPr>
          <p:cNvPr id="15" name="正方形/長方形 14">
            <a:extLst>
              <a:ext uri="{FF2B5EF4-FFF2-40B4-BE49-F238E27FC236}">
                <a16:creationId xmlns:a16="http://schemas.microsoft.com/office/drawing/2014/main" id="{8ECFA400-DFFE-D579-EA41-5A3D8EF70574}"/>
              </a:ext>
            </a:extLst>
          </p:cNvPr>
          <p:cNvSpPr/>
          <p:nvPr/>
        </p:nvSpPr>
        <p:spPr>
          <a:xfrm>
            <a:off x="1720850" y="7379397"/>
            <a:ext cx="1891940" cy="68608"/>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056B507-35E2-2967-94BA-5433D810EBF0}"/>
              </a:ext>
            </a:extLst>
          </p:cNvPr>
          <p:cNvGrpSpPr/>
          <p:nvPr/>
        </p:nvGrpSpPr>
        <p:grpSpPr>
          <a:xfrm>
            <a:off x="553263" y="8391926"/>
            <a:ext cx="3337037" cy="1444835"/>
            <a:chOff x="577850" y="8583290"/>
            <a:chExt cx="3337037" cy="1290956"/>
          </a:xfrm>
        </p:grpSpPr>
        <p:sp>
          <p:nvSpPr>
            <p:cNvPr id="173" name="テキスト ボックス 172">
              <a:extLst>
                <a:ext uri="{FF2B5EF4-FFF2-40B4-BE49-F238E27FC236}">
                  <a16:creationId xmlns:a16="http://schemas.microsoft.com/office/drawing/2014/main" id="{56462D1C-8418-CAD3-7EB4-FBE26E08C520}"/>
                </a:ext>
              </a:extLst>
            </p:cNvPr>
            <p:cNvSpPr txBox="1"/>
            <p:nvPr/>
          </p:nvSpPr>
          <p:spPr>
            <a:xfrm>
              <a:off x="635707" y="8798782"/>
              <a:ext cx="3139249" cy="1012507"/>
            </a:xfrm>
            <a:prstGeom prst="rect">
              <a:avLst/>
            </a:prstGeom>
          </p:spPr>
          <p:txBody>
            <a:bodyPr wrap="square" lIns="0" tIns="0" rIns="0" bIns="0" rtlCol="0" anchor="t">
              <a:spAutoFit/>
            </a:bodyPr>
            <a:lstStyle>
              <a:defPPr>
                <a:defRPr lang="en-US"/>
              </a:defPPr>
              <a:lvl1pPr marL="171450" lvl="0" indent="-171450">
                <a:lnSpc>
                  <a:spcPts val="1820"/>
                </a:lnSpc>
                <a:spcBef>
                  <a:spcPct val="0"/>
                </a:spcBef>
                <a:buClr>
                  <a:srgbClr val="FFC000"/>
                </a:buClr>
                <a:buFont typeface="Wingdings" panose="05000000000000000000" pitchFamily="2" charset="2"/>
                <a:buChar char="l"/>
                <a:defRPr sz="1200" spc="270">
                  <a:solidFill>
                    <a:srgbClr val="000000"/>
                  </a:solidFill>
                  <a:latin typeface="つなぎゴシック"/>
                  <a:ea typeface="つなぎゴシック"/>
                  <a:cs typeface="つなぎゴシック"/>
                </a:defRPr>
              </a:lvl1pPr>
            </a:lstStyle>
            <a:p>
              <a:pPr marL="0" indent="0">
                <a:buNone/>
              </a:pPr>
              <a:r>
                <a:rPr lang="ja-JP" altLang="en-US" dirty="0"/>
                <a:t> 　　　　　　　　　　</a:t>
              </a:r>
              <a:r>
                <a:rPr lang="en-US" altLang="ja-JP" sz="1050" dirty="0"/>
                <a:t>※</a:t>
              </a:r>
              <a:r>
                <a:rPr lang="en-US" altLang="ja-JP" sz="800" dirty="0"/>
                <a:t>()</a:t>
              </a:r>
              <a:r>
                <a:rPr lang="ja-JP" altLang="en-US" sz="800" dirty="0"/>
                <a:t>は支援金率</a:t>
              </a:r>
              <a:endParaRPr lang="en-US" altLang="ja-JP" dirty="0"/>
            </a:p>
            <a:p>
              <a:pPr marL="0" indent="0">
                <a:buNone/>
              </a:pPr>
              <a:r>
                <a:rPr lang="en-US" altLang="ja-JP" dirty="0"/>
                <a:t> R</a:t>
              </a:r>
              <a:r>
                <a:rPr lang="ja-JP" altLang="en-US" dirty="0"/>
                <a:t> </a:t>
              </a:r>
              <a:r>
                <a:rPr lang="en-US" altLang="ja-JP" dirty="0"/>
                <a:t>8</a:t>
              </a:r>
              <a:r>
                <a:rPr lang="ja-JP" altLang="en-US" dirty="0"/>
                <a:t>年度</a:t>
              </a:r>
              <a:r>
                <a:rPr lang="en-US" altLang="ja-JP" dirty="0"/>
                <a:t>…</a:t>
              </a:r>
              <a:r>
                <a:rPr lang="ja-JP" altLang="en-US" dirty="0"/>
                <a:t>約</a:t>
              </a:r>
              <a:r>
                <a:rPr lang="en-US" altLang="ja-JP" dirty="0"/>
                <a:t>6,000</a:t>
              </a:r>
              <a:r>
                <a:rPr lang="ja-JP" altLang="en-US" dirty="0"/>
                <a:t>億円 </a:t>
              </a:r>
              <a:r>
                <a:rPr lang="en-US" altLang="ja-JP" dirty="0"/>
                <a:t>(</a:t>
              </a:r>
              <a:r>
                <a:rPr lang="en-US" altLang="ja-JP" sz="1400" b="1" dirty="0"/>
                <a:t>0.23</a:t>
              </a:r>
              <a:r>
                <a:rPr lang="ja-JP" altLang="en-US" sz="800" dirty="0"/>
                <a:t>％</a:t>
              </a:r>
              <a:r>
                <a:rPr lang="en-US" altLang="ja-JP" dirty="0"/>
                <a:t>)</a:t>
              </a:r>
              <a:r>
                <a:rPr lang="ja-JP" altLang="en-US" dirty="0"/>
                <a:t>　</a:t>
              </a:r>
              <a:endParaRPr lang="en-US" altLang="ja-JP" dirty="0"/>
            </a:p>
            <a:p>
              <a:pPr marL="0" indent="0">
                <a:buNone/>
              </a:pPr>
              <a:r>
                <a:rPr lang="en-US" altLang="ja-JP" dirty="0"/>
                <a:t> R 9</a:t>
              </a:r>
              <a:r>
                <a:rPr lang="ja-JP" altLang="en-US" dirty="0"/>
                <a:t>年度</a:t>
              </a:r>
              <a:r>
                <a:rPr lang="en-US" altLang="ja-JP" dirty="0"/>
                <a:t>…</a:t>
              </a:r>
              <a:r>
                <a:rPr lang="ja-JP" altLang="en-US" dirty="0"/>
                <a:t>約</a:t>
              </a:r>
              <a:r>
                <a:rPr lang="en-US" altLang="ja-JP" dirty="0"/>
                <a:t>8,000</a:t>
              </a:r>
              <a:r>
                <a:rPr lang="ja-JP" altLang="en-US" dirty="0"/>
                <a:t>億円　</a:t>
              </a:r>
              <a:endParaRPr lang="en-US" altLang="ja-JP" dirty="0"/>
            </a:p>
            <a:p>
              <a:pPr marL="0" indent="0">
                <a:buNone/>
              </a:pPr>
              <a:r>
                <a:rPr lang="en-US" altLang="ja-JP" dirty="0"/>
                <a:t> R10</a:t>
              </a:r>
              <a:r>
                <a:rPr lang="ja-JP" altLang="en-US" dirty="0"/>
                <a:t>年度</a:t>
              </a:r>
              <a:r>
                <a:rPr lang="en-US" altLang="ja-JP" dirty="0"/>
                <a:t>…</a:t>
              </a:r>
              <a:r>
                <a:rPr lang="ja-JP" altLang="en-US" dirty="0">
                  <a:uFill>
                    <a:solidFill>
                      <a:schemeClr val="bg2">
                        <a:lumMod val="75000"/>
                      </a:schemeClr>
                    </a:solidFill>
                  </a:uFill>
                </a:rPr>
                <a:t>約１兆円  </a:t>
              </a:r>
              <a:r>
                <a:rPr lang="en-US" altLang="ja-JP" dirty="0">
                  <a:uFill>
                    <a:solidFill>
                      <a:schemeClr val="bg2">
                        <a:lumMod val="75000"/>
                      </a:schemeClr>
                    </a:solidFill>
                  </a:uFill>
                </a:rPr>
                <a:t>(</a:t>
              </a:r>
              <a:r>
                <a:rPr lang="ja-JP" altLang="en-US" sz="1100" dirty="0">
                  <a:uFill>
                    <a:solidFill>
                      <a:schemeClr val="bg2">
                        <a:lumMod val="75000"/>
                      </a:schemeClr>
                    </a:solidFill>
                  </a:uFill>
                </a:rPr>
                <a:t>約</a:t>
              </a:r>
              <a:r>
                <a:rPr lang="en-US" altLang="ja-JP" sz="1400" dirty="0">
                  <a:uFill>
                    <a:solidFill>
                      <a:schemeClr val="bg2">
                        <a:lumMod val="75000"/>
                      </a:schemeClr>
                    </a:solidFill>
                  </a:uFill>
                </a:rPr>
                <a:t>0.4</a:t>
              </a:r>
              <a:r>
                <a:rPr lang="ja-JP" altLang="en-US" sz="800" dirty="0">
                  <a:uFill>
                    <a:solidFill>
                      <a:schemeClr val="bg2">
                        <a:lumMod val="75000"/>
                      </a:schemeClr>
                    </a:solidFill>
                  </a:uFill>
                </a:rPr>
                <a:t>％</a:t>
              </a:r>
              <a:r>
                <a:rPr lang="en-US" altLang="ja-JP" dirty="0">
                  <a:uFill>
                    <a:solidFill>
                      <a:schemeClr val="bg2">
                        <a:lumMod val="75000"/>
                      </a:schemeClr>
                    </a:solidFill>
                  </a:uFill>
                </a:rPr>
                <a:t>)</a:t>
              </a:r>
            </a:p>
            <a:p>
              <a:pPr marL="0" indent="0">
                <a:buNone/>
              </a:pPr>
              <a:r>
                <a:rPr lang="ja-JP" altLang="en-US" dirty="0">
                  <a:uFill>
                    <a:solidFill>
                      <a:schemeClr val="bg2">
                        <a:lumMod val="75000"/>
                      </a:schemeClr>
                    </a:solidFill>
                  </a:uFill>
                </a:rPr>
                <a:t> </a:t>
              </a:r>
              <a:r>
                <a:rPr lang="en-US" altLang="ja-JP" dirty="0">
                  <a:uFill>
                    <a:solidFill>
                      <a:schemeClr val="bg2">
                        <a:lumMod val="75000"/>
                      </a:schemeClr>
                    </a:solidFill>
                  </a:uFill>
                </a:rPr>
                <a:t>R11</a:t>
              </a:r>
              <a:r>
                <a:rPr lang="ja-JP" altLang="en-US" sz="1050" dirty="0">
                  <a:uFill>
                    <a:solidFill>
                      <a:schemeClr val="bg2">
                        <a:lumMod val="75000"/>
                      </a:schemeClr>
                    </a:solidFill>
                  </a:uFill>
                </a:rPr>
                <a:t>年度以降は約</a:t>
              </a:r>
              <a:r>
                <a:rPr lang="en-US" altLang="ja-JP" sz="1050" dirty="0">
                  <a:uFill>
                    <a:solidFill>
                      <a:schemeClr val="bg2">
                        <a:lumMod val="75000"/>
                      </a:schemeClr>
                    </a:solidFill>
                  </a:uFill>
                </a:rPr>
                <a:t>1</a:t>
              </a:r>
              <a:r>
                <a:rPr lang="ja-JP" altLang="en-US" sz="1050" dirty="0">
                  <a:uFill>
                    <a:solidFill>
                      <a:schemeClr val="bg2">
                        <a:lumMod val="75000"/>
                      </a:schemeClr>
                    </a:solidFill>
                  </a:uFill>
                </a:rPr>
                <a:t>兆円の範囲内で推移</a:t>
              </a:r>
              <a:endParaRPr lang="en-US" altLang="ja-JP" dirty="0">
                <a:uFill>
                  <a:solidFill>
                    <a:schemeClr val="bg2">
                      <a:lumMod val="75000"/>
                    </a:schemeClr>
                  </a:solidFill>
                </a:uFill>
              </a:endParaRPr>
            </a:p>
          </p:txBody>
        </p:sp>
        <p:sp>
          <p:nvSpPr>
            <p:cNvPr id="176" name="四角形: 角を丸くする 175">
              <a:extLst>
                <a:ext uri="{FF2B5EF4-FFF2-40B4-BE49-F238E27FC236}">
                  <a16:creationId xmlns:a16="http://schemas.microsoft.com/office/drawing/2014/main" id="{268D1F0F-9039-8552-7181-7AB09C4A4763}"/>
                </a:ext>
              </a:extLst>
            </p:cNvPr>
            <p:cNvSpPr/>
            <p:nvPr/>
          </p:nvSpPr>
          <p:spPr>
            <a:xfrm>
              <a:off x="577850" y="8699545"/>
              <a:ext cx="3177404" cy="1174701"/>
            </a:xfrm>
            <a:prstGeom prst="roundRect">
              <a:avLst>
                <a:gd name="adj" fmla="val 4454"/>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テキスト ボックス 174">
              <a:extLst>
                <a:ext uri="{FF2B5EF4-FFF2-40B4-BE49-F238E27FC236}">
                  <a16:creationId xmlns:a16="http://schemas.microsoft.com/office/drawing/2014/main" id="{BE0E5F29-091C-3199-5D41-711E90720A01}"/>
                </a:ext>
              </a:extLst>
            </p:cNvPr>
            <p:cNvSpPr txBox="1"/>
            <p:nvPr/>
          </p:nvSpPr>
          <p:spPr>
            <a:xfrm>
              <a:off x="847609" y="8583290"/>
              <a:ext cx="2709485" cy="206788"/>
            </a:xfrm>
            <a:prstGeom prst="rect">
              <a:avLst/>
            </a:prstGeom>
            <a:solidFill>
              <a:schemeClr val="bg1"/>
            </a:solidFill>
          </p:spPr>
          <p:txBody>
            <a:bodyPr wrap="square" lIns="0" tIns="0" rIns="0" bIns="0" rtlCol="0" anchor="t">
              <a:spAutoFit/>
            </a:bodyPr>
            <a:lstStyle>
              <a:defPPr>
                <a:defRPr lang="en-US"/>
              </a:defPPr>
              <a:lvl1pPr lvl="0" indent="0">
                <a:lnSpc>
                  <a:spcPts val="1820"/>
                </a:lnSpc>
                <a:spcBef>
                  <a:spcPct val="0"/>
                </a:spcBef>
                <a:defRPr sz="1600" spc="270">
                  <a:solidFill>
                    <a:srgbClr val="000000"/>
                  </a:solidFill>
                  <a:latin typeface="つなぎゴシック"/>
                  <a:ea typeface="つなぎゴシック"/>
                  <a:cs typeface="つなぎゴシック"/>
                </a:defRPr>
              </a:lvl1pPr>
            </a:lstStyle>
            <a:p>
              <a:r>
                <a:rPr lang="ja-JP" altLang="en-US" sz="1100" dirty="0"/>
                <a:t>　＜各年度の支援納付金の総額＞</a:t>
              </a:r>
            </a:p>
          </p:txBody>
        </p:sp>
        <p:sp>
          <p:nvSpPr>
            <p:cNvPr id="2" name="TextBox 109">
              <a:extLst>
                <a:ext uri="{FF2B5EF4-FFF2-40B4-BE49-F238E27FC236}">
                  <a16:creationId xmlns:a16="http://schemas.microsoft.com/office/drawing/2014/main" id="{D7A7B165-55C0-B384-2EE9-B8F2CA434919}"/>
                </a:ext>
              </a:extLst>
            </p:cNvPr>
            <p:cNvSpPr txBox="1"/>
            <p:nvPr/>
          </p:nvSpPr>
          <p:spPr>
            <a:xfrm rot="786349">
              <a:off x="3144599" y="9307528"/>
              <a:ext cx="770288" cy="206788"/>
            </a:xfrm>
            <a:prstGeom prst="rect">
              <a:avLst/>
            </a:prstGeom>
          </p:spPr>
          <p:txBody>
            <a:bodyPr wrap="square" lIns="0" tIns="0" rIns="0" bIns="0" rtlCol="0" anchor="t">
              <a:spAutoFit/>
            </a:bodyPr>
            <a:lstStyle/>
            <a:p>
              <a:pPr marL="0" lvl="0" indent="0" algn="l">
                <a:lnSpc>
                  <a:spcPts val="1820"/>
                </a:lnSpc>
                <a:spcBef>
                  <a:spcPct val="0"/>
                </a:spcBef>
              </a:pPr>
              <a:r>
                <a:rPr lang="ja-JP" altLang="en-US" sz="1100" spc="270" dirty="0">
                  <a:solidFill>
                    <a:srgbClr val="FFD13F"/>
                  </a:solidFill>
                  <a:latin typeface="つなぎゴシック"/>
                  <a:ea typeface="つなぎゴシック"/>
                  <a:cs typeface="つなぎゴシック"/>
                  <a:sym typeface="つなぎゴシック"/>
                </a:rPr>
                <a:t>最大値</a:t>
              </a:r>
              <a:endParaRPr lang="en-US" sz="1100" spc="270" dirty="0">
                <a:solidFill>
                  <a:srgbClr val="FFD13F"/>
                </a:solidFill>
                <a:latin typeface="つなぎゴシック"/>
                <a:ea typeface="つなぎゴシック"/>
                <a:cs typeface="つなぎゴシック"/>
                <a:sym typeface="つなぎゴシック"/>
              </a:endParaRPr>
            </a:p>
          </p:txBody>
        </p:sp>
        <p:cxnSp>
          <p:nvCxnSpPr>
            <p:cNvPr id="20" name="直線コネクタ 19">
              <a:extLst>
                <a:ext uri="{FF2B5EF4-FFF2-40B4-BE49-F238E27FC236}">
                  <a16:creationId xmlns:a16="http://schemas.microsoft.com/office/drawing/2014/main" id="{CE8C5CC0-FFD5-A526-6866-87C05A48CFBE}"/>
                </a:ext>
              </a:extLst>
            </p:cNvPr>
            <p:cNvCxnSpPr>
              <a:cxnSpLocks/>
            </p:cNvCxnSpPr>
            <p:nvPr/>
          </p:nvCxnSpPr>
          <p:spPr>
            <a:xfrm>
              <a:off x="1593141" y="9607036"/>
              <a:ext cx="1691813" cy="0"/>
            </a:xfrm>
            <a:prstGeom prst="line">
              <a:avLst/>
            </a:prstGeom>
            <a:ln w="38100">
              <a:solidFill>
                <a:srgbClr val="FFD13F"/>
              </a:solidFill>
              <a:prstDash val="sysDot"/>
            </a:ln>
          </p:spPr>
          <p:style>
            <a:lnRef idx="1">
              <a:schemeClr val="accent1"/>
            </a:lnRef>
            <a:fillRef idx="0">
              <a:schemeClr val="accent1"/>
            </a:fillRef>
            <a:effectRef idx="0">
              <a:schemeClr val="accent1"/>
            </a:effectRef>
            <a:fontRef idx="minor">
              <a:schemeClr val="tx1"/>
            </a:fontRef>
          </p:style>
        </p:cxnSp>
      </p:grpSp>
      <p:sp>
        <p:nvSpPr>
          <p:cNvPr id="16" name="正方形/長方形 15">
            <a:extLst>
              <a:ext uri="{FF2B5EF4-FFF2-40B4-BE49-F238E27FC236}">
                <a16:creationId xmlns:a16="http://schemas.microsoft.com/office/drawing/2014/main" id="{CB61B865-4085-EA68-C594-72D50957B9D3}"/>
              </a:ext>
            </a:extLst>
          </p:cNvPr>
          <p:cNvSpPr/>
          <p:nvPr/>
        </p:nvSpPr>
        <p:spPr>
          <a:xfrm>
            <a:off x="790240" y="7576706"/>
            <a:ext cx="1540209" cy="52795"/>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Freeform 7">
            <a:extLst>
              <a:ext uri="{FF2B5EF4-FFF2-40B4-BE49-F238E27FC236}">
                <a16:creationId xmlns:a16="http://schemas.microsoft.com/office/drawing/2014/main" id="{7A33E0CB-620E-F2FD-A761-C7564F128BEA}"/>
              </a:ext>
            </a:extLst>
          </p:cNvPr>
          <p:cNvSpPr/>
          <p:nvPr/>
        </p:nvSpPr>
        <p:spPr>
          <a:xfrm rot="1640965">
            <a:off x="5153181" y="8085134"/>
            <a:ext cx="1881851" cy="3010061"/>
          </a:xfrm>
          <a:custGeom>
            <a:avLst/>
            <a:gdLst/>
            <a:ahLst/>
            <a:cxnLst/>
            <a:rect l="l" t="t" r="r" b="b"/>
            <a:pathLst>
              <a:path w="2574280" h="2382379">
                <a:moveTo>
                  <a:pt x="0" y="0"/>
                </a:moveTo>
                <a:lnTo>
                  <a:pt x="2574280" y="0"/>
                </a:lnTo>
                <a:lnTo>
                  <a:pt x="2574280" y="2382378"/>
                </a:lnTo>
                <a:lnTo>
                  <a:pt x="0" y="238237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ja-JP" altLang="en-US"/>
          </a:p>
        </p:txBody>
      </p:sp>
      <p:sp>
        <p:nvSpPr>
          <p:cNvPr id="23" name="四角形: 角を丸くする 22">
            <a:extLst>
              <a:ext uri="{FF2B5EF4-FFF2-40B4-BE49-F238E27FC236}">
                <a16:creationId xmlns:a16="http://schemas.microsoft.com/office/drawing/2014/main" id="{EFE5F389-8BEE-0A10-3518-6DF87BD40673}"/>
              </a:ext>
            </a:extLst>
          </p:cNvPr>
          <p:cNvSpPr/>
          <p:nvPr/>
        </p:nvSpPr>
        <p:spPr>
          <a:xfrm>
            <a:off x="501649" y="3213099"/>
            <a:ext cx="4410887" cy="899503"/>
          </a:xfrm>
          <a:prstGeom prst="roundRect">
            <a:avLst>
              <a:gd name="adj" fmla="val 8283"/>
            </a:avLst>
          </a:prstGeom>
          <a:solidFill>
            <a:srgbClr val="FFCA08">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EC26219A-2E33-CF15-9B71-3B3945DC930B}"/>
              </a:ext>
            </a:extLst>
          </p:cNvPr>
          <p:cNvGrpSpPr/>
          <p:nvPr/>
        </p:nvGrpSpPr>
        <p:grpSpPr>
          <a:xfrm>
            <a:off x="702522" y="3255907"/>
            <a:ext cx="3848653" cy="437620"/>
            <a:chOff x="730250" y="3581041"/>
            <a:chExt cx="4100033" cy="437620"/>
          </a:xfrm>
        </p:grpSpPr>
        <p:sp>
          <p:nvSpPr>
            <p:cNvPr id="182" name="正方形/長方形 181">
              <a:extLst>
                <a:ext uri="{FF2B5EF4-FFF2-40B4-BE49-F238E27FC236}">
                  <a16:creationId xmlns:a16="http://schemas.microsoft.com/office/drawing/2014/main" id="{FED53609-6A3B-5A50-ABB3-669239965395}"/>
                </a:ext>
              </a:extLst>
            </p:cNvPr>
            <p:cNvSpPr/>
            <p:nvPr/>
          </p:nvSpPr>
          <p:spPr>
            <a:xfrm>
              <a:off x="730250" y="3708568"/>
              <a:ext cx="3971922" cy="110222"/>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8" name="TextBox 109">
              <a:extLst>
                <a:ext uri="{FF2B5EF4-FFF2-40B4-BE49-F238E27FC236}">
                  <a16:creationId xmlns:a16="http://schemas.microsoft.com/office/drawing/2014/main" id="{ACD3141A-0ABB-4417-4165-82251B36AA87}"/>
                </a:ext>
              </a:extLst>
            </p:cNvPr>
            <p:cNvSpPr txBox="1"/>
            <p:nvPr/>
          </p:nvSpPr>
          <p:spPr>
            <a:xfrm>
              <a:off x="741925" y="3581041"/>
              <a:ext cx="4088358" cy="437620"/>
            </a:xfrm>
            <a:prstGeom prst="rect">
              <a:avLst/>
            </a:prstGeom>
          </p:spPr>
          <p:txBody>
            <a:bodyPr wrap="square" lIns="0" tIns="0" rIns="0" bIns="0" rtlCol="0" anchor="t">
              <a:spAutoFit/>
            </a:bodyPr>
            <a:lstStyle/>
            <a:p>
              <a:pPr marL="0" lvl="0" indent="0" algn="l">
                <a:lnSpc>
                  <a:spcPts val="1820"/>
                </a:lnSpc>
                <a:spcBef>
                  <a:spcPct val="0"/>
                </a:spcBef>
              </a:pPr>
              <a:r>
                <a:rPr lang="ja-JP" altLang="en-US" sz="1500" spc="270" dirty="0">
                  <a:solidFill>
                    <a:srgbClr val="000000"/>
                  </a:solidFill>
                  <a:latin typeface="つなぎゴシック"/>
                  <a:ea typeface="つなぎゴシック"/>
                  <a:cs typeface="つなぎゴシック"/>
                  <a:sym typeface="つなぎゴシック"/>
                </a:rPr>
                <a:t>令和</a:t>
              </a:r>
              <a:r>
                <a:rPr lang="en-US" altLang="ja-JP" sz="1600" spc="270" dirty="0">
                  <a:solidFill>
                    <a:srgbClr val="000000"/>
                  </a:solidFill>
                  <a:latin typeface="つなぎゴシック"/>
                  <a:ea typeface="つなぎゴシック"/>
                  <a:cs typeface="つなぎゴシック"/>
                  <a:sym typeface="つなぎゴシック"/>
                </a:rPr>
                <a:t>8</a:t>
              </a:r>
              <a:r>
                <a:rPr lang="ja-JP" altLang="en-US" sz="1500" spc="270" dirty="0">
                  <a:solidFill>
                    <a:srgbClr val="000000"/>
                  </a:solidFill>
                  <a:latin typeface="つなぎゴシック"/>
                  <a:ea typeface="つなぎゴシック"/>
                  <a:cs typeface="つなぎゴシック"/>
                  <a:sym typeface="つなぎゴシック"/>
                </a:rPr>
                <a:t>年</a:t>
              </a:r>
              <a:r>
                <a:rPr lang="en-US" altLang="ja-JP" sz="1600" spc="270" dirty="0">
                  <a:solidFill>
                    <a:srgbClr val="000000"/>
                  </a:solidFill>
                  <a:latin typeface="つなぎゴシック"/>
                  <a:ea typeface="つなぎゴシック"/>
                  <a:cs typeface="つなぎゴシック"/>
                  <a:sym typeface="つなぎゴシック"/>
                </a:rPr>
                <a:t>4</a:t>
              </a:r>
              <a:r>
                <a:rPr lang="ja-JP" altLang="en-US" sz="1500" spc="270" dirty="0">
                  <a:solidFill>
                    <a:srgbClr val="000000"/>
                  </a:solidFill>
                  <a:latin typeface="つなぎゴシック"/>
                  <a:ea typeface="つなぎゴシック"/>
                  <a:cs typeface="つなぎゴシック"/>
                  <a:sym typeface="つなぎゴシック"/>
                </a:rPr>
                <a:t>月保険料（</a:t>
              </a:r>
              <a:r>
                <a:rPr lang="en-US" altLang="ja-JP" sz="1600" spc="270" dirty="0">
                  <a:solidFill>
                    <a:srgbClr val="000000"/>
                  </a:solidFill>
                  <a:latin typeface="つなぎゴシック"/>
                  <a:ea typeface="つなぎゴシック"/>
                  <a:cs typeface="つなぎゴシック"/>
                  <a:sym typeface="つなぎゴシック"/>
                </a:rPr>
                <a:t>5</a:t>
              </a:r>
              <a:r>
                <a:rPr lang="ja-JP" altLang="en-US" sz="1500" spc="270" dirty="0">
                  <a:solidFill>
                    <a:srgbClr val="000000"/>
                  </a:solidFill>
                  <a:latin typeface="つなぎゴシック"/>
                  <a:ea typeface="つなぎゴシック"/>
                  <a:cs typeface="つなぎゴシック"/>
                  <a:sym typeface="つなぎゴシック"/>
                </a:rPr>
                <a:t>月納付分）より</a:t>
              </a:r>
              <a:endParaRPr lang="en-US" altLang="ja-JP" sz="1500" spc="270" dirty="0">
                <a:solidFill>
                  <a:srgbClr val="000000"/>
                </a:solidFill>
                <a:latin typeface="つなぎゴシック"/>
                <a:ea typeface="つなぎゴシック"/>
                <a:cs typeface="つなぎゴシック"/>
                <a:sym typeface="つなぎゴシック"/>
              </a:endParaRPr>
            </a:p>
            <a:p>
              <a:pPr marL="0" lvl="0" indent="0" algn="l">
                <a:lnSpc>
                  <a:spcPts val="1820"/>
                </a:lnSpc>
                <a:spcBef>
                  <a:spcPct val="0"/>
                </a:spcBef>
              </a:pPr>
              <a:r>
                <a:rPr lang="ja-JP" altLang="en-US" sz="1100" spc="270" dirty="0">
                  <a:solidFill>
                    <a:srgbClr val="000000"/>
                  </a:solidFill>
                  <a:latin typeface="つなぎゴシック"/>
                  <a:ea typeface="つなぎゴシック"/>
                  <a:cs typeface="つなぎゴシック"/>
                  <a:sym typeface="つなぎゴシック"/>
                </a:rPr>
                <a:t>一般保険料</a:t>
              </a:r>
              <a:r>
                <a:rPr lang="ja-JP" altLang="en-US" sz="1050" spc="270" dirty="0">
                  <a:solidFill>
                    <a:srgbClr val="000000"/>
                  </a:solidFill>
                  <a:latin typeface="つなぎゴシック"/>
                  <a:ea typeface="つなぎゴシック"/>
                  <a:cs typeface="つなぎゴシック"/>
                  <a:sym typeface="つなぎゴシック"/>
                </a:rPr>
                <a:t>・</a:t>
              </a:r>
              <a:r>
                <a:rPr lang="ja-JP" altLang="en-US" sz="1100" spc="270" dirty="0">
                  <a:solidFill>
                    <a:srgbClr val="000000"/>
                  </a:solidFill>
                  <a:latin typeface="つなぎゴシック"/>
                  <a:ea typeface="つなぎゴシック"/>
                  <a:cs typeface="つなぎゴシック"/>
                  <a:sym typeface="つなぎゴシック"/>
                </a:rPr>
                <a:t>介護保険料と合わせて徴収されます。</a:t>
              </a:r>
              <a:endParaRPr lang="en-US" sz="1100" spc="270" dirty="0">
                <a:solidFill>
                  <a:srgbClr val="000000"/>
                </a:solidFill>
                <a:latin typeface="つなぎゴシック"/>
                <a:ea typeface="つなぎゴシック"/>
                <a:cs typeface="つなぎゴシック"/>
                <a:sym typeface="つなぎゴシック"/>
              </a:endParaRPr>
            </a:p>
          </p:txBody>
        </p:sp>
      </p:grpSp>
      <p:sp>
        <p:nvSpPr>
          <p:cNvPr id="25" name="四角形: 角を丸くする 24">
            <a:extLst>
              <a:ext uri="{FF2B5EF4-FFF2-40B4-BE49-F238E27FC236}">
                <a16:creationId xmlns:a16="http://schemas.microsoft.com/office/drawing/2014/main" id="{D631CA91-9A8F-0C8B-EB76-416C670FEDE5}"/>
              </a:ext>
            </a:extLst>
          </p:cNvPr>
          <p:cNvSpPr/>
          <p:nvPr/>
        </p:nvSpPr>
        <p:spPr>
          <a:xfrm>
            <a:off x="2688308" y="5414150"/>
            <a:ext cx="4119172" cy="722443"/>
          </a:xfrm>
          <a:prstGeom prst="roundRect">
            <a:avLst>
              <a:gd name="adj" fmla="val 8283"/>
            </a:avLst>
          </a:prstGeom>
          <a:solidFill>
            <a:srgbClr val="FFCA08">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800A9C6B-3818-560C-7BA5-8B4B79A3D952}"/>
              </a:ext>
            </a:extLst>
          </p:cNvPr>
          <p:cNvSpPr txBox="1"/>
          <p:nvPr/>
        </p:nvSpPr>
        <p:spPr>
          <a:xfrm>
            <a:off x="132326" y="10276730"/>
            <a:ext cx="1948197" cy="202171"/>
          </a:xfrm>
          <a:prstGeom prst="rect">
            <a:avLst/>
          </a:prstGeom>
        </p:spPr>
        <p:txBody>
          <a:bodyPr wrap="square" lIns="0" tIns="0" rIns="0" bIns="0" rtlCol="0" anchor="t">
            <a:spAutoFit/>
          </a:bodyPr>
          <a:lstStyle>
            <a:defPPr>
              <a:defRPr lang="en-US"/>
            </a:defPPr>
            <a:lvl1pPr lvl="0" indent="0">
              <a:lnSpc>
                <a:spcPts val="1820"/>
              </a:lnSpc>
              <a:spcBef>
                <a:spcPct val="0"/>
              </a:spcBef>
              <a:defRPr sz="1600" spc="270">
                <a:solidFill>
                  <a:srgbClr val="000000"/>
                </a:solidFill>
                <a:latin typeface="つなぎゴシック"/>
                <a:ea typeface="つなぎゴシック"/>
                <a:cs typeface="つなぎゴシック"/>
              </a:defRPr>
            </a:lvl1pPr>
          </a:lstStyle>
          <a:p>
            <a:r>
              <a:rPr lang="ja-JP" altLang="en-US" sz="1000" dirty="0">
                <a:latin typeface="Yu Gothic UI Semibold" panose="020B0700000000000000" pitchFamily="50" charset="-128"/>
                <a:ea typeface="Yu Gothic UI Semibold" panose="020B0700000000000000" pitchFamily="50" charset="-128"/>
              </a:rPr>
              <a:t>令和</a:t>
            </a:r>
            <a:r>
              <a:rPr lang="en-US" altLang="ja-JP" sz="1000" dirty="0">
                <a:latin typeface="Yu Gothic UI Semibold" panose="020B0700000000000000" pitchFamily="50" charset="-128"/>
                <a:ea typeface="Yu Gothic UI Semibold" panose="020B0700000000000000" pitchFamily="50" charset="-128"/>
              </a:rPr>
              <a:t>7</a:t>
            </a:r>
            <a:r>
              <a:rPr lang="ja-JP" altLang="en-US" sz="1000" dirty="0">
                <a:latin typeface="Yu Gothic UI Semibold" panose="020B0700000000000000" pitchFamily="50" charset="-128"/>
                <a:ea typeface="Yu Gothic UI Semibold" panose="020B0700000000000000" pitchFamily="50" charset="-128"/>
              </a:rPr>
              <a:t>年</a:t>
            </a:r>
            <a:r>
              <a:rPr lang="en-US" altLang="ja-JP" sz="1000">
                <a:latin typeface="Yu Gothic UI Semibold" panose="020B0700000000000000" pitchFamily="50" charset="-128"/>
                <a:ea typeface="Yu Gothic UI Semibold" panose="020B0700000000000000" pitchFamily="50" charset="-128"/>
              </a:rPr>
              <a:t>1</a:t>
            </a:r>
            <a:r>
              <a:rPr lang="en-US" altLang="ja-JP" sz="1000" dirty="0">
                <a:latin typeface="Yu Gothic UI Semibold" panose="020B0700000000000000" pitchFamily="50" charset="-128"/>
                <a:ea typeface="Yu Gothic UI Semibold" panose="020B0700000000000000" pitchFamily="50" charset="-128"/>
              </a:rPr>
              <a:t>2</a:t>
            </a:r>
            <a:r>
              <a:rPr lang="ja-JP" altLang="en-US" sz="1000">
                <a:latin typeface="Yu Gothic UI Semibold" panose="020B0700000000000000" pitchFamily="50" charset="-128"/>
                <a:ea typeface="Yu Gothic UI Semibold" panose="020B0700000000000000" pitchFamily="50" charset="-128"/>
              </a:rPr>
              <a:t>月版</a:t>
            </a:r>
            <a:endParaRPr lang="en-US" altLang="ja-JP" sz="1000" dirty="0">
              <a:latin typeface="Yu Gothic UI Semibold" panose="020B0700000000000000" pitchFamily="50" charset="-128"/>
              <a:ea typeface="Yu Gothic UI Semibold" panose="020B0700000000000000" pitchFamily="50" charset="-128"/>
            </a:endParaRPr>
          </a:p>
        </p:txBody>
      </p:sp>
      <p:grpSp>
        <p:nvGrpSpPr>
          <p:cNvPr id="13" name="グループ化 12">
            <a:extLst>
              <a:ext uri="{FF2B5EF4-FFF2-40B4-BE49-F238E27FC236}">
                <a16:creationId xmlns:a16="http://schemas.microsoft.com/office/drawing/2014/main" id="{E76A30DA-7E2D-1294-2079-1F04E98ACF24}"/>
              </a:ext>
            </a:extLst>
          </p:cNvPr>
          <p:cNvGrpSpPr/>
          <p:nvPr/>
        </p:nvGrpSpPr>
        <p:grpSpPr>
          <a:xfrm>
            <a:off x="3260368" y="6418016"/>
            <a:ext cx="4238122" cy="3412217"/>
            <a:chOff x="3341759" y="6621962"/>
            <a:chExt cx="4238122" cy="3412217"/>
          </a:xfrm>
        </p:grpSpPr>
        <p:grpSp>
          <p:nvGrpSpPr>
            <p:cNvPr id="172" name="グループ化 171">
              <a:extLst>
                <a:ext uri="{FF2B5EF4-FFF2-40B4-BE49-F238E27FC236}">
                  <a16:creationId xmlns:a16="http://schemas.microsoft.com/office/drawing/2014/main" id="{3D76AEB5-A740-F4A9-89AD-05B0CC198C22}"/>
                </a:ext>
              </a:extLst>
            </p:cNvPr>
            <p:cNvGrpSpPr/>
            <p:nvPr/>
          </p:nvGrpSpPr>
          <p:grpSpPr>
            <a:xfrm>
              <a:off x="3341759" y="7149199"/>
              <a:ext cx="4238122" cy="2884980"/>
              <a:chOff x="3093976" y="6023333"/>
              <a:chExt cx="4238122" cy="2232112"/>
            </a:xfrm>
          </p:grpSpPr>
          <p:grpSp>
            <p:nvGrpSpPr>
              <p:cNvPr id="152" name="グループ化 151">
                <a:extLst>
                  <a:ext uri="{FF2B5EF4-FFF2-40B4-BE49-F238E27FC236}">
                    <a16:creationId xmlns:a16="http://schemas.microsoft.com/office/drawing/2014/main" id="{E06FDBB5-BFF3-CE89-A424-D8C9F9085647}"/>
                  </a:ext>
                </a:extLst>
              </p:cNvPr>
              <p:cNvGrpSpPr/>
              <p:nvPr/>
            </p:nvGrpSpPr>
            <p:grpSpPr>
              <a:xfrm>
                <a:off x="3093976" y="6023333"/>
                <a:ext cx="4142400" cy="2232112"/>
                <a:chOff x="2443769" y="6458001"/>
                <a:chExt cx="4507014" cy="1325479"/>
              </a:xfrm>
            </p:grpSpPr>
            <p:sp>
              <p:nvSpPr>
                <p:cNvPr id="153" name="四角形: 角を丸くする 152">
                  <a:extLst>
                    <a:ext uri="{FF2B5EF4-FFF2-40B4-BE49-F238E27FC236}">
                      <a16:creationId xmlns:a16="http://schemas.microsoft.com/office/drawing/2014/main" id="{0033C23E-422F-822E-C05A-EEBC30088EB5}"/>
                    </a:ext>
                  </a:extLst>
                </p:cNvPr>
                <p:cNvSpPr/>
                <p:nvPr/>
              </p:nvSpPr>
              <p:spPr>
                <a:xfrm>
                  <a:off x="3028960" y="6458001"/>
                  <a:ext cx="3679580" cy="423377"/>
                </a:xfrm>
                <a:prstGeom prst="roundRect">
                  <a:avLst>
                    <a:gd name="adj" fmla="val 8283"/>
                  </a:avLst>
                </a:prstGeom>
                <a:solidFill>
                  <a:srgbClr val="FFCA08">
                    <a:lumMod val="20000"/>
                    <a:lumOff val="80000"/>
                  </a:srgbClr>
                </a:solidFill>
                <a:ln w="381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sp>
              <p:nvSpPr>
                <p:cNvPr id="155" name="四角形: 角を丸くする 154">
                  <a:extLst>
                    <a:ext uri="{FF2B5EF4-FFF2-40B4-BE49-F238E27FC236}">
                      <a16:creationId xmlns:a16="http://schemas.microsoft.com/office/drawing/2014/main" id="{B595D297-3A85-BFC8-18BE-87518B3BAF47}"/>
                    </a:ext>
                  </a:extLst>
                </p:cNvPr>
                <p:cNvSpPr/>
                <p:nvPr/>
              </p:nvSpPr>
              <p:spPr>
                <a:xfrm>
                  <a:off x="3021825" y="6458001"/>
                  <a:ext cx="3686715" cy="1325479"/>
                </a:xfrm>
                <a:prstGeom prst="roundRect">
                  <a:avLst>
                    <a:gd name="adj" fmla="val 1890"/>
                  </a:avLst>
                </a:prstGeom>
                <a:noFill/>
                <a:ln w="9525" cap="flat" cmpd="sng" algn="ctr">
                  <a:solidFill>
                    <a:schemeClr val="tx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noFill/>
                    <a:effectLst/>
                    <a:uLnTx/>
                    <a:uFillTx/>
                    <a:latin typeface="Calibri" panose="020F0502020204030204"/>
                    <a:ea typeface="游ゴシック" panose="020B0400000000000000" pitchFamily="50" charset="-128"/>
                    <a:cs typeface="+mn-cs"/>
                  </a:endParaRPr>
                </a:p>
              </p:txBody>
            </p:sp>
            <p:sp>
              <p:nvSpPr>
                <p:cNvPr id="154" name="テキスト ボックス 153">
                  <a:extLst>
                    <a:ext uri="{FF2B5EF4-FFF2-40B4-BE49-F238E27FC236}">
                      <a16:creationId xmlns:a16="http://schemas.microsoft.com/office/drawing/2014/main" id="{9A2D5732-74B8-8654-3589-1424B5A07C20}"/>
                    </a:ext>
                  </a:extLst>
                </p:cNvPr>
                <p:cNvSpPr txBox="1"/>
                <p:nvPr/>
              </p:nvSpPr>
              <p:spPr>
                <a:xfrm>
                  <a:off x="2443769" y="6966397"/>
                  <a:ext cx="4507014" cy="288261"/>
                </a:xfrm>
                <a:prstGeom prst="rect">
                  <a:avLst/>
                </a:prstGeom>
              </p:spPr>
              <p:txBody>
                <a:bodyPr wrap="square" lIns="0" tIns="0" rIns="0" bIns="0" rtlCol="0" anchor="t">
                  <a:spAutoFit/>
                </a:bodyPr>
                <a:lstStyle>
                  <a:defPPr>
                    <a:defRPr lang="en-US"/>
                  </a:defPPr>
                  <a:lvl1pPr algn="just">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pPr>
                    <a:lnSpc>
                      <a:spcPct val="200000"/>
                    </a:lnSpc>
                  </a:pPr>
                  <a:r>
                    <a:rPr lang="ja-JP" altLang="en-US" dirty="0">
                      <a:latin typeface="つなぎゴシック" panose="020B0600070205080204" charset="-128"/>
                      <a:ea typeface="つなぎゴシック" panose="020B0600070205080204" charset="-128"/>
                    </a:rPr>
                    <a:t>　</a:t>
                  </a:r>
                  <a:r>
                    <a:rPr lang="en-US" altLang="ja-JP" dirty="0">
                      <a:latin typeface="つなぎゴシック" panose="020B0600070205080204" charset="-128"/>
                      <a:ea typeface="つなぎゴシック" panose="020B0600070205080204" charset="-128"/>
                    </a:rPr>
                    <a:t>        </a:t>
                  </a:r>
                  <a:r>
                    <a:rPr lang="ja-JP" altLang="en-US" dirty="0">
                      <a:latin typeface="つなぎゴシック" panose="020B0600070205080204" charset="-128"/>
                      <a:ea typeface="つなぎゴシック" panose="020B0600070205080204" charset="-128"/>
                    </a:rPr>
                    <a:t>　  </a:t>
                  </a:r>
                  <a:r>
                    <a:rPr lang="en-US" altLang="ja-JP" sz="2400" dirty="0">
                      <a:latin typeface="つなぎゴシック" panose="020B0600070205080204" charset="-128"/>
                      <a:ea typeface="つなぎゴシック" panose="020B0600070205080204" charset="-128"/>
                    </a:rPr>
                    <a:t>30</a:t>
                  </a:r>
                  <a:r>
                    <a:rPr lang="ja-JP" altLang="en-US" sz="1100" dirty="0">
                      <a:latin typeface="つなぎゴシック" panose="020B0600070205080204" charset="-128"/>
                      <a:ea typeface="つなぎゴシック" panose="020B0600070205080204" charset="-128"/>
                    </a:rPr>
                    <a:t>万円 </a:t>
                  </a:r>
                  <a:r>
                    <a:rPr lang="en-US" altLang="ja-JP" sz="1400" dirty="0">
                      <a:latin typeface="つなぎゴシック" panose="020B0600070205080204" charset="-128"/>
                      <a:ea typeface="つなぎゴシック" panose="020B0600070205080204" charset="-128"/>
                    </a:rPr>
                    <a:t>× </a:t>
                  </a:r>
                  <a:r>
                    <a:rPr lang="en-US" altLang="ja-JP" sz="2400" dirty="0">
                      <a:latin typeface="つなぎゴシック" panose="020B0600070205080204" charset="-128"/>
                      <a:ea typeface="つなぎゴシック" panose="020B0600070205080204" charset="-128"/>
                    </a:rPr>
                    <a:t>0.23</a:t>
                  </a:r>
                  <a:r>
                    <a:rPr lang="ja-JP" altLang="en-US" sz="1400" dirty="0">
                      <a:latin typeface="つなぎゴシック" panose="020B0600070205080204" charset="-128"/>
                      <a:ea typeface="つなぎゴシック" panose="020B0600070205080204" charset="-128"/>
                    </a:rPr>
                    <a:t>％ ＝ </a:t>
                  </a:r>
                  <a:r>
                    <a:rPr lang="en-US" altLang="ja-JP" sz="2400" dirty="0">
                      <a:latin typeface="つなぎゴシック" panose="020B0600070205080204" charset="-128"/>
                      <a:ea typeface="つなぎゴシック" panose="020B0600070205080204" charset="-128"/>
                    </a:rPr>
                    <a:t>690</a:t>
                  </a:r>
                  <a:r>
                    <a:rPr lang="ja-JP" altLang="en-US" sz="1100" dirty="0">
                      <a:latin typeface="つなぎゴシック" panose="020B0600070205080204" charset="-128"/>
                      <a:ea typeface="つなぎゴシック" panose="020B0600070205080204" charset="-128"/>
                    </a:rPr>
                    <a:t>円 ／月</a:t>
                  </a:r>
                  <a:r>
                    <a:rPr lang="ja-JP" altLang="en-US" sz="1400" dirty="0">
                      <a:latin typeface="つなぎゴシック" panose="020B0600070205080204" charset="-128"/>
                      <a:ea typeface="つなぎゴシック" panose="020B0600070205080204" charset="-128"/>
                    </a:rPr>
                    <a:t>　</a:t>
                  </a:r>
                  <a:endParaRPr lang="en-US" altLang="ja-JP" dirty="0">
                    <a:latin typeface="つなぎゴシック" panose="020B0600070205080204" charset="-128"/>
                    <a:ea typeface="つなぎゴシック" panose="020B0600070205080204" charset="-128"/>
                  </a:endParaRPr>
                </a:p>
              </p:txBody>
            </p:sp>
          </p:grpSp>
          <p:grpSp>
            <p:nvGrpSpPr>
              <p:cNvPr id="169" name="グループ化 168">
                <a:extLst>
                  <a:ext uri="{FF2B5EF4-FFF2-40B4-BE49-F238E27FC236}">
                    <a16:creationId xmlns:a16="http://schemas.microsoft.com/office/drawing/2014/main" id="{A2D21A1C-3B9F-4E2B-8739-EA4ED382A1FD}"/>
                  </a:ext>
                </a:extLst>
              </p:cNvPr>
              <p:cNvGrpSpPr/>
              <p:nvPr/>
            </p:nvGrpSpPr>
            <p:grpSpPr>
              <a:xfrm>
                <a:off x="3682867" y="7389948"/>
                <a:ext cx="3352800" cy="519853"/>
                <a:chOff x="3682867" y="7513004"/>
                <a:chExt cx="3352800" cy="519853"/>
              </a:xfrm>
            </p:grpSpPr>
            <p:sp>
              <p:nvSpPr>
                <p:cNvPr id="158" name="四角形: 角を丸くする 157">
                  <a:extLst>
                    <a:ext uri="{FF2B5EF4-FFF2-40B4-BE49-F238E27FC236}">
                      <a16:creationId xmlns:a16="http://schemas.microsoft.com/office/drawing/2014/main" id="{285C565E-B789-D34D-0AEC-105815085C2C}"/>
                    </a:ext>
                  </a:extLst>
                </p:cNvPr>
                <p:cNvSpPr/>
                <p:nvPr/>
              </p:nvSpPr>
              <p:spPr>
                <a:xfrm>
                  <a:off x="5638386" y="7592179"/>
                  <a:ext cx="1250072" cy="387420"/>
                </a:xfrm>
                <a:prstGeom prst="roundRect">
                  <a:avLst>
                    <a:gd name="adj" fmla="val 26366"/>
                  </a:avLst>
                </a:prstGeom>
                <a:solidFill>
                  <a:srgbClr val="39302A">
                    <a:lumMod val="10000"/>
                    <a:lumOff val="9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9" name="四角形: 角を丸くする 158">
                  <a:extLst>
                    <a:ext uri="{FF2B5EF4-FFF2-40B4-BE49-F238E27FC236}">
                      <a16:creationId xmlns:a16="http://schemas.microsoft.com/office/drawing/2014/main" id="{6D22F181-3B27-59FC-36DE-AA3DEF4C954D}"/>
                    </a:ext>
                  </a:extLst>
                </p:cNvPr>
                <p:cNvSpPr/>
                <p:nvPr/>
              </p:nvSpPr>
              <p:spPr>
                <a:xfrm>
                  <a:off x="3835267" y="7606363"/>
                  <a:ext cx="1375708" cy="373237"/>
                </a:xfrm>
                <a:prstGeom prst="roundRect">
                  <a:avLst>
                    <a:gd name="adj" fmla="val 27945"/>
                  </a:avLst>
                </a:prstGeom>
                <a:solidFill>
                  <a:srgbClr val="39302A">
                    <a:lumMod val="10000"/>
                    <a:lumOff val="9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0" name="グラフィックス 159" descr="建物 枠線">
                  <a:extLst>
                    <a:ext uri="{FF2B5EF4-FFF2-40B4-BE49-F238E27FC236}">
                      <a16:creationId xmlns:a16="http://schemas.microsoft.com/office/drawing/2014/main" id="{FFF3CDDA-C472-7B61-7A5E-CF0EE1545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82867" y="7513004"/>
                  <a:ext cx="750532" cy="500695"/>
                </a:xfrm>
                <a:prstGeom prst="rect">
                  <a:avLst/>
                </a:prstGeom>
              </p:spPr>
            </p:pic>
            <p:pic>
              <p:nvPicPr>
                <p:cNvPr id="161" name="グラフィックス 160" descr="ユーザー 枠線">
                  <a:extLst>
                    <a:ext uri="{FF2B5EF4-FFF2-40B4-BE49-F238E27FC236}">
                      <a16:creationId xmlns:a16="http://schemas.microsoft.com/office/drawing/2014/main" id="{2C7C2A67-02BE-B180-9FBD-2844B8217E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87867" y="7528592"/>
                  <a:ext cx="462050" cy="485108"/>
                </a:xfrm>
                <a:prstGeom prst="rect">
                  <a:avLst/>
                </a:prstGeom>
              </p:spPr>
            </p:pic>
            <p:sp>
              <p:nvSpPr>
                <p:cNvPr id="162" name="テキスト ボックス 161">
                  <a:extLst>
                    <a:ext uri="{FF2B5EF4-FFF2-40B4-BE49-F238E27FC236}">
                      <a16:creationId xmlns:a16="http://schemas.microsoft.com/office/drawing/2014/main" id="{C44412F8-6E1F-3FDB-A218-AF4D8AF5CA0B}"/>
                    </a:ext>
                  </a:extLst>
                </p:cNvPr>
                <p:cNvSpPr txBox="1"/>
                <p:nvPr/>
              </p:nvSpPr>
              <p:spPr>
                <a:xfrm>
                  <a:off x="4311146" y="7584571"/>
                  <a:ext cx="1091737" cy="187674"/>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ja-JP" altLang="en-US" dirty="0">
                      <a:latin typeface="つなぎゴシック" panose="020B0600070205080204" charset="-128"/>
                      <a:ea typeface="つなぎゴシック" panose="020B0600070205080204" charset="-128"/>
                    </a:rPr>
                    <a:t>事業主負担</a:t>
                  </a:r>
                </a:p>
              </p:txBody>
            </p:sp>
            <p:sp>
              <p:nvSpPr>
                <p:cNvPr id="163" name="テキスト ボックス 162">
                  <a:extLst>
                    <a:ext uri="{FF2B5EF4-FFF2-40B4-BE49-F238E27FC236}">
                      <a16:creationId xmlns:a16="http://schemas.microsoft.com/office/drawing/2014/main" id="{AE467544-42B8-D6F3-965D-17CBB24F8E02}"/>
                    </a:ext>
                  </a:extLst>
                </p:cNvPr>
                <p:cNvSpPr txBox="1"/>
                <p:nvPr/>
              </p:nvSpPr>
              <p:spPr>
                <a:xfrm>
                  <a:off x="5939338" y="7588154"/>
                  <a:ext cx="1096329" cy="187674"/>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ja-JP" altLang="en-US" dirty="0">
                      <a:latin typeface="つなぎゴシック" panose="020B0600070205080204" charset="-128"/>
                      <a:ea typeface="つなぎゴシック" panose="020B0600070205080204" charset="-128"/>
                    </a:rPr>
                    <a:t>被保険者負担</a:t>
                  </a:r>
                </a:p>
              </p:txBody>
            </p:sp>
            <p:sp>
              <p:nvSpPr>
                <p:cNvPr id="165" name="テキスト ボックス 164">
                  <a:extLst>
                    <a:ext uri="{FF2B5EF4-FFF2-40B4-BE49-F238E27FC236}">
                      <a16:creationId xmlns:a16="http://schemas.microsoft.com/office/drawing/2014/main" id="{CA3710DA-40A8-FB5F-B573-70278F48B27B}"/>
                    </a:ext>
                  </a:extLst>
                </p:cNvPr>
                <p:cNvSpPr txBox="1"/>
                <p:nvPr/>
              </p:nvSpPr>
              <p:spPr>
                <a:xfrm flipH="1">
                  <a:off x="6126457" y="7681801"/>
                  <a:ext cx="614833" cy="283719"/>
                </a:xfrm>
                <a:prstGeom prst="rect">
                  <a:avLst/>
                </a:prstGeom>
              </p:spPr>
              <p:txBody>
                <a:bodyPr wrap="square" lIns="0" tIns="0" rIns="0" bIns="0" rtlCol="0" anchor="t">
                  <a:spAutoFit/>
                </a:bodyPr>
                <a:lstStyle>
                  <a:defPPr>
                    <a:defRPr lang="en-US"/>
                  </a:defPPr>
                  <a:lvl1pPr algn="just">
                    <a:lnSpc>
                      <a:spcPct val="150000"/>
                    </a:lnSpc>
                    <a:defRPr sz="16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en-US" altLang="ja-JP" sz="1800" dirty="0">
                      <a:latin typeface="つなぎゴシック" panose="020B0600070205080204" charset="-128"/>
                      <a:ea typeface="つなぎゴシック" panose="020B0600070205080204" charset="-128"/>
                    </a:rPr>
                    <a:t>345</a:t>
                  </a:r>
                  <a:r>
                    <a:rPr lang="ja-JP" altLang="en-US" sz="1400" dirty="0">
                      <a:latin typeface="つなぎゴシック" panose="020B0600070205080204" charset="-128"/>
                      <a:ea typeface="つなぎゴシック" panose="020B0600070205080204" charset="-128"/>
                    </a:rPr>
                    <a:t>円</a:t>
                  </a:r>
                  <a:endParaRPr lang="ja-JP" altLang="en-US" sz="1800" dirty="0">
                    <a:latin typeface="つなぎゴシック" panose="020B0600070205080204" charset="-128"/>
                    <a:ea typeface="つなぎゴシック" panose="020B0600070205080204" charset="-128"/>
                  </a:endParaRPr>
                </a:p>
              </p:txBody>
            </p:sp>
            <p:sp>
              <p:nvSpPr>
                <p:cNvPr id="166" name="大かっこ 165">
                  <a:extLst>
                    <a:ext uri="{FF2B5EF4-FFF2-40B4-BE49-F238E27FC236}">
                      <a16:creationId xmlns:a16="http://schemas.microsoft.com/office/drawing/2014/main" id="{348099ED-CA48-EAF0-69CC-CCDE38D54955}"/>
                    </a:ext>
                  </a:extLst>
                </p:cNvPr>
                <p:cNvSpPr/>
                <p:nvPr/>
              </p:nvSpPr>
              <p:spPr>
                <a:xfrm>
                  <a:off x="3774116" y="7567596"/>
                  <a:ext cx="3168058" cy="461664"/>
                </a:xfrm>
                <a:prstGeom prst="bracketPair">
                  <a:avLst>
                    <a:gd name="adj" fmla="val 19714"/>
                  </a:avLst>
                </a:prstGeom>
                <a:noFill/>
                <a:ln w="12700" cap="flat" cmpd="sng" algn="ctr">
                  <a:solidFill>
                    <a:srgbClr val="39302A">
                      <a:lumMod val="50000"/>
                      <a:lumOff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7" name="テキスト ボックス 166">
                  <a:extLst>
                    <a:ext uri="{FF2B5EF4-FFF2-40B4-BE49-F238E27FC236}">
                      <a16:creationId xmlns:a16="http://schemas.microsoft.com/office/drawing/2014/main" id="{0E08A45A-8E68-9AFC-7C9E-1AC926B0140B}"/>
                    </a:ext>
                  </a:extLst>
                </p:cNvPr>
                <p:cNvSpPr txBox="1"/>
                <p:nvPr/>
              </p:nvSpPr>
              <p:spPr>
                <a:xfrm>
                  <a:off x="5212058" y="7663525"/>
                  <a:ext cx="45656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E5DEDB">
                          <a:lumMod val="75000"/>
                        </a:srgbClr>
                      </a:solidFill>
                      <a:effectLst/>
                      <a:uLnTx/>
                      <a:uFillTx/>
                      <a:ea typeface="游ゴシック" panose="020B0400000000000000" pitchFamily="50" charset="-128"/>
                    </a:rPr>
                    <a:t>：</a:t>
                  </a:r>
                </a:p>
              </p:txBody>
            </p:sp>
            <p:sp>
              <p:nvSpPr>
                <p:cNvPr id="168" name="テキスト ボックス 167">
                  <a:extLst>
                    <a:ext uri="{FF2B5EF4-FFF2-40B4-BE49-F238E27FC236}">
                      <a16:creationId xmlns:a16="http://schemas.microsoft.com/office/drawing/2014/main" id="{4E5DA601-EA0A-6564-C89B-F051829EE2C6}"/>
                    </a:ext>
                  </a:extLst>
                </p:cNvPr>
                <p:cNvSpPr txBox="1"/>
                <p:nvPr/>
              </p:nvSpPr>
              <p:spPr>
                <a:xfrm flipH="1">
                  <a:off x="4427742" y="7688265"/>
                  <a:ext cx="636803" cy="283719"/>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en-US" altLang="ja-JP" sz="1800" dirty="0">
                      <a:latin typeface="つなぎゴシック" panose="020B0600070205080204" charset="-128"/>
                      <a:ea typeface="つなぎゴシック" panose="020B0600070205080204" charset="-128"/>
                    </a:rPr>
                    <a:t>345</a:t>
                  </a:r>
                  <a:r>
                    <a:rPr lang="ja-JP" altLang="en-US" sz="1400" dirty="0">
                      <a:latin typeface="つなぎゴシック" panose="020B0600070205080204" charset="-128"/>
                      <a:ea typeface="つなぎゴシック" panose="020B0600070205080204" charset="-128"/>
                    </a:rPr>
                    <a:t>円</a:t>
                  </a:r>
                </a:p>
              </p:txBody>
            </p:sp>
          </p:grpSp>
          <p:sp>
            <p:nvSpPr>
              <p:cNvPr id="170" name="テキスト ボックス 169">
                <a:extLst>
                  <a:ext uri="{FF2B5EF4-FFF2-40B4-BE49-F238E27FC236}">
                    <a16:creationId xmlns:a16="http://schemas.microsoft.com/office/drawing/2014/main" id="{33F41E4A-695A-F226-BBAA-32F96B50532F}"/>
                  </a:ext>
                </a:extLst>
              </p:cNvPr>
              <p:cNvSpPr txBox="1"/>
              <p:nvPr/>
            </p:nvSpPr>
            <p:spPr>
              <a:xfrm>
                <a:off x="3769881" y="8000389"/>
                <a:ext cx="3562217" cy="172047"/>
              </a:xfrm>
              <a:prstGeom prst="rect">
                <a:avLst/>
              </a:prstGeom>
            </p:spPr>
            <p:txBody>
              <a:bodyPr wrap="square" lIns="0" tIns="0" rIns="0" bIns="0" rtlCol="0" anchor="t">
                <a:spAutoFit/>
              </a:bodyPr>
              <a:lstStyle>
                <a:defPPr>
                  <a:defRPr lang="en-US"/>
                </a:defPPr>
                <a:lvl1pPr algn="just">
                  <a:lnSpc>
                    <a:spcPct val="150000"/>
                  </a:lnSpc>
                  <a:defRPr sz="1200">
                    <a:solidFill>
                      <a:srgbClr val="000000"/>
                    </a:solidFill>
                    <a:latin typeface="Yu Gothic UI Semibold" panose="020B0700000000000000" pitchFamily="50" charset="-128"/>
                    <a:ea typeface="Yu Gothic UI Semibold" panose="020B0700000000000000" pitchFamily="50" charset="-128"/>
                    <a:cs typeface="セザンヌ Medium"/>
                  </a:defRPr>
                </a:lvl1pPr>
              </a:lstStyle>
              <a:p>
                <a:r>
                  <a:rPr lang="en-US" altLang="ja-JP" sz="1050" dirty="0">
                    <a:latin typeface="つなぎゴシック" panose="020B0600070205080204" charset="-128"/>
                    <a:ea typeface="つなぎゴシック" panose="020B0600070205080204" charset="-128"/>
                  </a:rPr>
                  <a:t>※</a:t>
                </a:r>
                <a:r>
                  <a:rPr lang="ja-JP" altLang="en-US" sz="1050" dirty="0">
                    <a:latin typeface="つなぎゴシック" panose="020B0600070205080204" charset="-128"/>
                    <a:ea typeface="つなぎゴシック" panose="020B0600070205080204" charset="-128"/>
                  </a:rPr>
                  <a:t>賞与が支払われた際には、賞与からも徴収されます</a:t>
                </a:r>
                <a:endParaRPr lang="en-US" altLang="ja-JP" sz="1050" dirty="0">
                  <a:latin typeface="つなぎゴシック" panose="020B0600070205080204" charset="-128"/>
                  <a:ea typeface="つなぎゴシック" panose="020B0600070205080204" charset="-128"/>
                </a:endParaRPr>
              </a:p>
            </p:txBody>
          </p:sp>
          <p:sp>
            <p:nvSpPr>
              <p:cNvPr id="156" name="テキスト ボックス 155">
                <a:extLst>
                  <a:ext uri="{FF2B5EF4-FFF2-40B4-BE49-F238E27FC236}">
                    <a16:creationId xmlns:a16="http://schemas.microsoft.com/office/drawing/2014/main" id="{53E6573F-08F7-C40B-462F-1C5D89AEE2ED}"/>
                  </a:ext>
                </a:extLst>
              </p:cNvPr>
              <p:cNvSpPr txBox="1"/>
              <p:nvPr/>
            </p:nvSpPr>
            <p:spPr>
              <a:xfrm>
                <a:off x="3730601" y="6155445"/>
                <a:ext cx="3245343" cy="512420"/>
              </a:xfrm>
              <a:prstGeom prst="rect">
                <a:avLst/>
              </a:prstGeom>
            </p:spPr>
            <p:txBody>
              <a:bodyPr wrap="square" lIns="0" tIns="0" rIns="0" bIns="0" rtlCol="0" anchor="t">
                <a:spAutoFit/>
              </a:bodyPr>
              <a:lstStyle>
                <a:defPPr>
                  <a:defRPr lang="en-US"/>
                </a:defPPr>
                <a:lvl1pPr lvl="0" indent="0">
                  <a:lnSpc>
                    <a:spcPts val="1820"/>
                  </a:lnSpc>
                  <a:spcBef>
                    <a:spcPct val="0"/>
                  </a:spcBef>
                  <a:defRPr sz="1600" spc="270">
                    <a:solidFill>
                      <a:srgbClr val="000000"/>
                    </a:solidFill>
                    <a:latin typeface="つなぎゴシック"/>
                    <a:ea typeface="つなぎゴシック"/>
                    <a:cs typeface="つなぎゴシック"/>
                  </a:defRPr>
                </a:lvl1pPr>
              </a:lstStyle>
              <a:p>
                <a:r>
                  <a:rPr lang="ja-JP" altLang="en-US" dirty="0"/>
                  <a:t>一人当たり負担額　　</a:t>
                </a:r>
                <a:endParaRPr lang="en-US" altLang="ja-JP" dirty="0"/>
              </a:p>
              <a:p>
                <a:r>
                  <a:rPr lang="ja-JP" altLang="en-US" dirty="0"/>
                  <a:t>　　</a:t>
                </a:r>
                <a:r>
                  <a:rPr lang="en-US" altLang="ja-JP" sz="1200" dirty="0"/>
                  <a:t>※</a:t>
                </a:r>
                <a:r>
                  <a:rPr lang="ja-JP" altLang="en-US" sz="1200" dirty="0"/>
                  <a:t>イメージ</a:t>
                </a:r>
                <a:r>
                  <a:rPr lang="en-US" altLang="ja-JP" sz="1200" dirty="0"/>
                  <a:t>※</a:t>
                </a:r>
                <a:endParaRPr lang="en-US" altLang="ja-JP" dirty="0"/>
              </a:p>
              <a:p>
                <a:r>
                  <a:rPr lang="ja-JP" altLang="en-US" sz="1000" dirty="0"/>
                  <a:t>（標準報酬月額</a:t>
                </a:r>
                <a:r>
                  <a:rPr lang="en-US" altLang="ja-JP" sz="1000" dirty="0"/>
                  <a:t>×</a:t>
                </a:r>
                <a:r>
                  <a:rPr lang="ja-JP" altLang="en-US" sz="1000" dirty="0"/>
                  <a:t>支援金率＝毎月の負担額）</a:t>
                </a:r>
                <a:endParaRPr lang="en-US" altLang="ja-JP" sz="1800" dirty="0"/>
              </a:p>
            </p:txBody>
          </p:sp>
        </p:grpSp>
        <p:pic>
          <p:nvPicPr>
            <p:cNvPr id="184" name="図 183" descr="抽象, 挿絵 が含まれている画像&#10;&#10;AI 生成コンテンツは誤りを含む可能性があります。">
              <a:extLst>
                <a:ext uri="{FF2B5EF4-FFF2-40B4-BE49-F238E27FC236}">
                  <a16:creationId xmlns:a16="http://schemas.microsoft.com/office/drawing/2014/main" id="{61F742C8-EDCB-3A68-E79B-44201EE204B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88444" y="6621962"/>
              <a:ext cx="1350395" cy="1199753"/>
            </a:xfrm>
            <a:prstGeom prst="rect">
              <a:avLst/>
            </a:prstGeom>
          </p:spPr>
        </p:pic>
        <p:cxnSp>
          <p:nvCxnSpPr>
            <p:cNvPr id="12" name="直線コネクタ 11">
              <a:extLst>
                <a:ext uri="{FF2B5EF4-FFF2-40B4-BE49-F238E27FC236}">
                  <a16:creationId xmlns:a16="http://schemas.microsoft.com/office/drawing/2014/main" id="{03B2BD9D-D0D9-86A5-CFD3-F87A0D0A5261}"/>
                </a:ext>
              </a:extLst>
            </p:cNvPr>
            <p:cNvCxnSpPr>
              <a:cxnSpLocks/>
            </p:cNvCxnSpPr>
            <p:nvPr/>
          </p:nvCxnSpPr>
          <p:spPr>
            <a:xfrm>
              <a:off x="5848297" y="8827246"/>
              <a:ext cx="906944" cy="0"/>
            </a:xfrm>
            <a:prstGeom prst="line">
              <a:avLst/>
            </a:prstGeom>
            <a:ln w="38100">
              <a:solidFill>
                <a:srgbClr val="FFD13F"/>
              </a:solidFill>
              <a:prstDash val="sysDot"/>
            </a:ln>
          </p:spPr>
          <p:style>
            <a:lnRef idx="1">
              <a:schemeClr val="accent1"/>
            </a:lnRef>
            <a:fillRef idx="0">
              <a:schemeClr val="accent1"/>
            </a:fillRef>
            <a:effectRef idx="0">
              <a:schemeClr val="accent1"/>
            </a:effectRef>
            <a:fontRef idx="minor">
              <a:schemeClr val="tx1"/>
            </a:fontRef>
          </p:style>
        </p:cxnSp>
        <p:sp>
          <p:nvSpPr>
            <p:cNvPr id="3" name="TextBox 109">
              <a:extLst>
                <a:ext uri="{FF2B5EF4-FFF2-40B4-BE49-F238E27FC236}">
                  <a16:creationId xmlns:a16="http://schemas.microsoft.com/office/drawing/2014/main" id="{3747BBB5-A5D4-4B5B-CB70-50F36AD59238}"/>
                </a:ext>
              </a:extLst>
            </p:cNvPr>
            <p:cNvSpPr txBox="1"/>
            <p:nvPr/>
          </p:nvSpPr>
          <p:spPr>
            <a:xfrm rot="221969">
              <a:off x="5845948" y="8391864"/>
              <a:ext cx="1500824" cy="206788"/>
            </a:xfrm>
            <a:prstGeom prst="rect">
              <a:avLst/>
            </a:prstGeom>
          </p:spPr>
          <p:txBody>
            <a:bodyPr wrap="square" lIns="0" tIns="0" rIns="0" bIns="0" rtlCol="0" anchor="t">
              <a:spAutoFit/>
            </a:bodyPr>
            <a:lstStyle/>
            <a:p>
              <a:pPr marL="0" lvl="0" indent="0" algn="l">
                <a:lnSpc>
                  <a:spcPts val="1820"/>
                </a:lnSpc>
                <a:spcBef>
                  <a:spcPct val="0"/>
                </a:spcBef>
              </a:pPr>
              <a:r>
                <a:rPr lang="ja-JP" altLang="en-US" sz="1100" spc="270" dirty="0">
                  <a:solidFill>
                    <a:srgbClr val="FFD13F"/>
                  </a:solidFill>
                  <a:latin typeface="つなぎゴシック"/>
                  <a:ea typeface="つなぎゴシック"/>
                  <a:cs typeface="つなぎゴシック"/>
                  <a:sym typeface="つなぎゴシック"/>
                </a:rPr>
                <a:t>会社と折半</a:t>
              </a:r>
              <a:r>
                <a:rPr lang="en-US" altLang="ja-JP" sz="1100" spc="270" dirty="0">
                  <a:solidFill>
                    <a:srgbClr val="FFD13F"/>
                  </a:solidFill>
                  <a:latin typeface="つなぎゴシック"/>
                  <a:ea typeface="つなぎゴシック"/>
                  <a:cs typeface="つなぎゴシック"/>
                  <a:sym typeface="つなぎゴシック"/>
                </a:rPr>
                <a:t>(</a:t>
              </a:r>
              <a:r>
                <a:rPr lang="ja-JP" altLang="en-US" sz="1100" spc="270" dirty="0">
                  <a:solidFill>
                    <a:srgbClr val="FFD13F"/>
                  </a:solidFill>
                  <a:latin typeface="つなぎゴシック"/>
                  <a:ea typeface="つなぎゴシック"/>
                  <a:cs typeface="つなぎゴシック"/>
                  <a:sym typeface="つなぎゴシック"/>
                </a:rPr>
                <a:t>原則</a:t>
              </a:r>
              <a:r>
                <a:rPr lang="en-US" altLang="ja-JP" sz="1100" spc="270" dirty="0">
                  <a:solidFill>
                    <a:srgbClr val="FFD13F"/>
                  </a:solidFill>
                  <a:latin typeface="つなぎゴシック"/>
                  <a:ea typeface="つなぎゴシック"/>
                  <a:cs typeface="つなぎゴシック"/>
                  <a:sym typeface="つなぎゴシック"/>
                </a:rPr>
                <a:t>)</a:t>
              </a:r>
              <a:endParaRPr lang="en-US" sz="1100" spc="270" dirty="0">
                <a:solidFill>
                  <a:srgbClr val="FFD13F"/>
                </a:solidFill>
                <a:latin typeface="つなぎゴシック"/>
                <a:ea typeface="つなぎゴシック"/>
                <a:cs typeface="つなぎゴシック"/>
                <a:sym typeface="つなぎゴシック"/>
              </a:endParaRPr>
            </a:p>
          </p:txBody>
        </p:sp>
      </p:grpSp>
      <p:cxnSp>
        <p:nvCxnSpPr>
          <p:cNvPr id="14" name="直線矢印コネクタ 13">
            <a:extLst>
              <a:ext uri="{FF2B5EF4-FFF2-40B4-BE49-F238E27FC236}">
                <a16:creationId xmlns:a16="http://schemas.microsoft.com/office/drawing/2014/main" id="{BB8C1CC9-FEB1-BECF-E104-713B545ECA57}"/>
              </a:ext>
            </a:extLst>
          </p:cNvPr>
          <p:cNvCxnSpPr>
            <a:cxnSpLocks/>
          </p:cNvCxnSpPr>
          <p:nvPr/>
        </p:nvCxnSpPr>
        <p:spPr>
          <a:xfrm>
            <a:off x="2863850" y="9080500"/>
            <a:ext cx="0" cy="283273"/>
          </a:xfrm>
          <a:prstGeom prst="straightConnector1">
            <a:avLst/>
          </a:prstGeom>
          <a:ln>
            <a:solidFill>
              <a:srgbClr val="FFD13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D7FFEE9-0C9F-B3B1-196A-AEB48C75DB93}"/>
              </a:ext>
            </a:extLst>
          </p:cNvPr>
          <p:cNvSpPr txBox="1"/>
          <p:nvPr/>
        </p:nvSpPr>
        <p:spPr>
          <a:xfrm>
            <a:off x="172888" y="9918700"/>
            <a:ext cx="5030840" cy="246221"/>
          </a:xfrm>
          <a:prstGeom prst="rect">
            <a:avLst/>
          </a:prstGeom>
          <a:noFill/>
        </p:spPr>
        <p:txBody>
          <a:bodyPr wrap="square" rtlCol="0">
            <a:spAutoFit/>
          </a:bodyPr>
          <a:lstStyle/>
          <a:p>
            <a:r>
              <a:rPr kumimoji="1" lang="en-US" altLang="ja-JP" sz="1000" dirty="0">
                <a:latin typeface="Yu Gothic UI Semibold" panose="020B0700000000000000" pitchFamily="50" charset="-128"/>
                <a:ea typeface="Yu Gothic UI Semibold" panose="020B0700000000000000" pitchFamily="50" charset="-128"/>
              </a:rPr>
              <a:t>※</a:t>
            </a:r>
            <a:r>
              <a:rPr kumimoji="1" lang="ja-JP" altLang="en-US" sz="1000" dirty="0">
                <a:latin typeface="Yu Gothic UI Semibold" panose="020B0700000000000000" pitchFamily="50" charset="-128"/>
                <a:ea typeface="Yu Gothic UI Semibold" panose="020B0700000000000000" pitchFamily="50" charset="-128"/>
              </a:rPr>
              <a:t>本リーフレットは、こども家庭庁・厚生労働省と内容を調整・確認のうえ作成しています。</a:t>
            </a:r>
          </a:p>
        </p:txBody>
      </p:sp>
      <p:sp>
        <p:nvSpPr>
          <p:cNvPr id="19" name="四角形: 角を丸くする 18">
            <a:extLst>
              <a:ext uri="{FF2B5EF4-FFF2-40B4-BE49-F238E27FC236}">
                <a16:creationId xmlns:a16="http://schemas.microsoft.com/office/drawing/2014/main" id="{7A810D1C-370B-1CDD-4DEB-A79CFB629C1B}"/>
              </a:ext>
            </a:extLst>
          </p:cNvPr>
          <p:cNvSpPr/>
          <p:nvPr/>
        </p:nvSpPr>
        <p:spPr>
          <a:xfrm>
            <a:off x="882650" y="3784191"/>
            <a:ext cx="1003415" cy="241998"/>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つなぎゴシック" panose="020B0600070205080204" charset="-128"/>
                <a:ea typeface="つなぎゴシック" panose="020B0600070205080204" charset="-128"/>
              </a:rPr>
              <a:t>一般保険料</a:t>
            </a:r>
            <a:endParaRPr kumimoji="1" lang="ja-JP" altLang="en-US" sz="1600" dirty="0">
              <a:solidFill>
                <a:schemeClr val="tx1"/>
              </a:solidFill>
              <a:latin typeface="つなぎゴシック" panose="020B0600070205080204" charset="-128"/>
              <a:ea typeface="つなぎゴシック" panose="020B0600070205080204" charset="-128"/>
            </a:endParaRPr>
          </a:p>
        </p:txBody>
      </p:sp>
      <p:sp>
        <p:nvSpPr>
          <p:cNvPr id="26" name="四角形: 角を丸くする 25">
            <a:extLst>
              <a:ext uri="{FF2B5EF4-FFF2-40B4-BE49-F238E27FC236}">
                <a16:creationId xmlns:a16="http://schemas.microsoft.com/office/drawing/2014/main" id="{21BA1DCC-36B4-0EDF-0FD5-9EEB2281654F}"/>
              </a:ext>
            </a:extLst>
          </p:cNvPr>
          <p:cNvSpPr/>
          <p:nvPr/>
        </p:nvSpPr>
        <p:spPr>
          <a:xfrm>
            <a:off x="2180752" y="3784917"/>
            <a:ext cx="1003415" cy="249905"/>
          </a:xfrm>
          <a:prstGeom prst="roundRect">
            <a:avLst/>
          </a:prstGeom>
          <a:solidFill>
            <a:schemeClr val="bg1"/>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つなぎゴシック" panose="020B0600070205080204" charset="-128"/>
                <a:ea typeface="つなぎゴシック" panose="020B0600070205080204" charset="-128"/>
              </a:rPr>
              <a:t>介護保険料</a:t>
            </a:r>
            <a:endParaRPr kumimoji="1" lang="en-US" altLang="ja-JP" sz="900" dirty="0">
              <a:solidFill>
                <a:schemeClr val="tx1"/>
              </a:solidFill>
              <a:latin typeface="つなぎゴシック" panose="020B0600070205080204" charset="-128"/>
              <a:ea typeface="つなぎゴシック" panose="020B0600070205080204" charset="-128"/>
            </a:endParaRPr>
          </a:p>
          <a:p>
            <a:pPr algn="ctr"/>
            <a:r>
              <a:rPr kumimoji="1" lang="ja-JP" altLang="en-US" sz="700" dirty="0">
                <a:solidFill>
                  <a:schemeClr val="tx1"/>
                </a:solidFill>
                <a:latin typeface="つなぎゴシック" panose="020B0600070205080204" charset="-128"/>
                <a:ea typeface="つなぎゴシック" panose="020B0600070205080204" charset="-128"/>
              </a:rPr>
              <a:t>（</a:t>
            </a:r>
            <a:r>
              <a:rPr kumimoji="1" lang="en-US" altLang="ja-JP" sz="700" dirty="0">
                <a:solidFill>
                  <a:schemeClr val="tx1"/>
                </a:solidFill>
                <a:latin typeface="つなぎゴシック" panose="020B0600070205080204" charset="-128"/>
                <a:ea typeface="つなぎゴシック" panose="020B0600070205080204" charset="-128"/>
              </a:rPr>
              <a:t>※40</a:t>
            </a:r>
            <a:r>
              <a:rPr kumimoji="1" lang="ja-JP" altLang="en-US" sz="700" dirty="0">
                <a:solidFill>
                  <a:schemeClr val="tx1"/>
                </a:solidFill>
                <a:latin typeface="つなぎゴシック" panose="020B0600070205080204" charset="-128"/>
                <a:ea typeface="つなぎゴシック" panose="020B0600070205080204" charset="-128"/>
              </a:rPr>
              <a:t>歳以上）</a:t>
            </a:r>
          </a:p>
        </p:txBody>
      </p:sp>
      <p:sp>
        <p:nvSpPr>
          <p:cNvPr id="27" name="四角形: 角を丸くする 26">
            <a:extLst>
              <a:ext uri="{FF2B5EF4-FFF2-40B4-BE49-F238E27FC236}">
                <a16:creationId xmlns:a16="http://schemas.microsoft.com/office/drawing/2014/main" id="{65727FCE-F999-021B-A9AD-26F8289C5824}"/>
              </a:ext>
            </a:extLst>
          </p:cNvPr>
          <p:cNvSpPr/>
          <p:nvPr/>
        </p:nvSpPr>
        <p:spPr>
          <a:xfrm>
            <a:off x="3475352" y="3784917"/>
            <a:ext cx="1003415" cy="249905"/>
          </a:xfrm>
          <a:prstGeom prst="roundRect">
            <a:avLst/>
          </a:prstGeom>
          <a:solidFill>
            <a:srgbClr val="FFD13F"/>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つなぎゴシック" panose="020B0600070205080204" charset="-128"/>
                <a:ea typeface="つなぎゴシック" panose="020B0600070205080204" charset="-128"/>
              </a:rPr>
              <a:t>子ども・子育て</a:t>
            </a:r>
            <a:endParaRPr kumimoji="1" lang="en-US" altLang="ja-JP" sz="800" dirty="0">
              <a:solidFill>
                <a:schemeClr val="tx1"/>
              </a:solidFill>
              <a:latin typeface="つなぎゴシック" panose="020B0600070205080204" charset="-128"/>
              <a:ea typeface="つなぎゴシック" panose="020B0600070205080204" charset="-128"/>
            </a:endParaRPr>
          </a:p>
          <a:p>
            <a:pPr algn="ctr"/>
            <a:r>
              <a:rPr kumimoji="1" lang="ja-JP" altLang="en-US" sz="800" dirty="0">
                <a:solidFill>
                  <a:schemeClr val="tx1"/>
                </a:solidFill>
                <a:latin typeface="つなぎゴシック" panose="020B0600070205080204" charset="-128"/>
                <a:ea typeface="つなぎゴシック" panose="020B0600070205080204" charset="-128"/>
              </a:rPr>
              <a:t>支援金</a:t>
            </a:r>
            <a:endParaRPr kumimoji="1" lang="ja-JP" altLang="en-US" sz="1400" dirty="0">
              <a:solidFill>
                <a:schemeClr val="tx1"/>
              </a:solidFill>
              <a:latin typeface="つなぎゴシック" panose="020B0600070205080204" charset="-128"/>
              <a:ea typeface="つなぎゴシック" panose="020B0600070205080204" charset="-128"/>
            </a:endParaRPr>
          </a:p>
        </p:txBody>
      </p:sp>
      <p:sp>
        <p:nvSpPr>
          <p:cNvPr id="29" name="テキスト ボックス 28">
            <a:extLst>
              <a:ext uri="{FF2B5EF4-FFF2-40B4-BE49-F238E27FC236}">
                <a16:creationId xmlns:a16="http://schemas.microsoft.com/office/drawing/2014/main" id="{6D14BED8-BACE-D9D9-88CB-604205B10AE0}"/>
              </a:ext>
            </a:extLst>
          </p:cNvPr>
          <p:cNvSpPr txBox="1"/>
          <p:nvPr/>
        </p:nvSpPr>
        <p:spPr>
          <a:xfrm>
            <a:off x="1896002" y="3789690"/>
            <a:ext cx="282048" cy="261610"/>
          </a:xfrm>
          <a:prstGeom prst="rect">
            <a:avLst/>
          </a:prstGeom>
          <a:noFill/>
        </p:spPr>
        <p:txBody>
          <a:bodyPr wrap="square" rtlCol="0">
            <a:spAutoFit/>
          </a:bodyPr>
          <a:lstStyle/>
          <a:p>
            <a:r>
              <a:rPr kumimoji="1" lang="ja-JP" altLang="en-US" sz="1050" dirty="0">
                <a:latin typeface="つなぎゴシック" panose="020B0600070205080204" charset="-128"/>
                <a:ea typeface="つなぎゴシック" panose="020B0600070205080204" charset="-128"/>
              </a:rPr>
              <a:t>＋</a:t>
            </a:r>
          </a:p>
        </p:txBody>
      </p:sp>
      <p:sp>
        <p:nvSpPr>
          <p:cNvPr id="30" name="テキスト ボックス 29">
            <a:extLst>
              <a:ext uri="{FF2B5EF4-FFF2-40B4-BE49-F238E27FC236}">
                <a16:creationId xmlns:a16="http://schemas.microsoft.com/office/drawing/2014/main" id="{F46CB114-9F54-8C1D-8B0D-C3A66382A63E}"/>
              </a:ext>
            </a:extLst>
          </p:cNvPr>
          <p:cNvSpPr txBox="1"/>
          <p:nvPr/>
        </p:nvSpPr>
        <p:spPr>
          <a:xfrm>
            <a:off x="3168650" y="3789690"/>
            <a:ext cx="282048" cy="261610"/>
          </a:xfrm>
          <a:prstGeom prst="rect">
            <a:avLst/>
          </a:prstGeom>
          <a:noFill/>
        </p:spPr>
        <p:txBody>
          <a:bodyPr wrap="square" rtlCol="0">
            <a:spAutoFit/>
          </a:bodyPr>
          <a:lstStyle/>
          <a:p>
            <a:r>
              <a:rPr kumimoji="1" lang="ja-JP" altLang="en-US" sz="1050" dirty="0">
                <a:latin typeface="つなぎゴシック" panose="020B0600070205080204" charset="-128"/>
                <a:ea typeface="つなぎゴシック" panose="020B0600070205080204" charset="-128"/>
              </a:rPr>
              <a:t>＋</a:t>
            </a:r>
          </a:p>
        </p:txBody>
      </p:sp>
      <p:sp>
        <p:nvSpPr>
          <p:cNvPr id="31" name="TextBox 109">
            <a:extLst>
              <a:ext uri="{FF2B5EF4-FFF2-40B4-BE49-F238E27FC236}">
                <a16:creationId xmlns:a16="http://schemas.microsoft.com/office/drawing/2014/main" id="{E4ED731A-053E-D330-0785-3BA54F8D4E84}"/>
              </a:ext>
            </a:extLst>
          </p:cNvPr>
          <p:cNvSpPr txBox="1"/>
          <p:nvPr/>
        </p:nvSpPr>
        <p:spPr>
          <a:xfrm rot="786349">
            <a:off x="4521772" y="3782016"/>
            <a:ext cx="391081" cy="206788"/>
          </a:xfrm>
          <a:prstGeom prst="rect">
            <a:avLst/>
          </a:prstGeom>
        </p:spPr>
        <p:txBody>
          <a:bodyPr wrap="square" lIns="0" tIns="0" rIns="0" bIns="0" rtlCol="0" anchor="t">
            <a:spAutoFit/>
          </a:bodyPr>
          <a:lstStyle/>
          <a:p>
            <a:pPr marL="0" lvl="0" indent="0" algn="l">
              <a:lnSpc>
                <a:spcPts val="1820"/>
              </a:lnSpc>
              <a:spcBef>
                <a:spcPct val="0"/>
              </a:spcBef>
            </a:pPr>
            <a:r>
              <a:rPr lang="ja-JP" altLang="en-US" sz="1100" spc="270" dirty="0">
                <a:solidFill>
                  <a:srgbClr val="FFD13F"/>
                </a:solidFill>
                <a:latin typeface="つなぎゴシック"/>
                <a:ea typeface="つなぎゴシック"/>
                <a:cs typeface="つなぎゴシック"/>
                <a:sym typeface="つなぎゴシック"/>
              </a:rPr>
              <a:t>追加</a:t>
            </a:r>
            <a:endParaRPr lang="en-US" sz="1100" spc="270" dirty="0">
              <a:solidFill>
                <a:srgbClr val="FFD13F"/>
              </a:solidFill>
              <a:latin typeface="つなぎゴシック"/>
              <a:ea typeface="つなぎゴシック"/>
              <a:cs typeface="つなぎゴシック"/>
              <a:sym typeface="つなぎゴシック"/>
            </a:endParaRPr>
          </a:p>
        </p:txBody>
      </p:sp>
      <p:sp>
        <p:nvSpPr>
          <p:cNvPr id="32" name="正方形/長方形 31">
            <a:extLst>
              <a:ext uri="{FF2B5EF4-FFF2-40B4-BE49-F238E27FC236}">
                <a16:creationId xmlns:a16="http://schemas.microsoft.com/office/drawing/2014/main" id="{C9B39C47-67DD-1C97-12FF-62790752CBF5}"/>
              </a:ext>
            </a:extLst>
          </p:cNvPr>
          <p:cNvSpPr/>
          <p:nvPr/>
        </p:nvSpPr>
        <p:spPr>
          <a:xfrm>
            <a:off x="4768850" y="5575300"/>
            <a:ext cx="1905000" cy="45719"/>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22F30BA-ACCD-0AA9-3C2E-20B3FEADA955}"/>
              </a:ext>
            </a:extLst>
          </p:cNvPr>
          <p:cNvSpPr/>
          <p:nvPr/>
        </p:nvSpPr>
        <p:spPr>
          <a:xfrm>
            <a:off x="4304922" y="5808654"/>
            <a:ext cx="2292727" cy="56206"/>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0D975098-CD5D-E480-914E-D7347E8D941B}"/>
              </a:ext>
            </a:extLst>
          </p:cNvPr>
          <p:cNvSpPr/>
          <p:nvPr/>
        </p:nvSpPr>
        <p:spPr>
          <a:xfrm>
            <a:off x="4457322" y="6033292"/>
            <a:ext cx="1715425" cy="45719"/>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TextBox 109">
            <a:extLst>
              <a:ext uri="{FF2B5EF4-FFF2-40B4-BE49-F238E27FC236}">
                <a16:creationId xmlns:a16="http://schemas.microsoft.com/office/drawing/2014/main" id="{4FA46F9A-192D-5DD6-BF03-2B5D52BCAE57}"/>
              </a:ext>
            </a:extLst>
          </p:cNvPr>
          <p:cNvSpPr txBox="1"/>
          <p:nvPr/>
        </p:nvSpPr>
        <p:spPr>
          <a:xfrm>
            <a:off x="2742409" y="5437170"/>
            <a:ext cx="4165273" cy="671530"/>
          </a:xfrm>
          <a:prstGeom prst="rect">
            <a:avLst/>
          </a:prstGeom>
        </p:spPr>
        <p:txBody>
          <a:bodyPr wrap="square" lIns="0" tIns="0" rIns="0" bIns="0" rtlCol="0" anchor="t">
            <a:spAutoFit/>
          </a:bodyPr>
          <a:lstStyle/>
          <a:p>
            <a:pPr marL="171450" lvl="0" indent="-171450" algn="l">
              <a:lnSpc>
                <a:spcPts val="1820"/>
              </a:lnSpc>
              <a:spcBef>
                <a:spcPct val="0"/>
              </a:spcBef>
              <a:buClr>
                <a:srgbClr val="FFC000"/>
              </a:buClr>
              <a:buFont typeface="Wingdings" panose="05000000000000000000" pitchFamily="2" charset="2"/>
              <a:buChar char="l"/>
            </a:pPr>
            <a:r>
              <a:rPr lang="ja-JP" altLang="en-US" sz="1100" spc="270" dirty="0">
                <a:solidFill>
                  <a:srgbClr val="000000"/>
                </a:solidFill>
                <a:latin typeface="つなぎゴシック"/>
                <a:ea typeface="つなぎゴシック"/>
                <a:cs typeface="つなぎゴシック"/>
                <a:sym typeface="つなぎゴシック"/>
              </a:rPr>
              <a:t>妊婦のための支援給付</a:t>
            </a:r>
            <a:r>
              <a:rPr lang="ja-JP" altLang="en-US" sz="1000" spc="270" dirty="0">
                <a:solidFill>
                  <a:srgbClr val="000000"/>
                </a:solidFill>
                <a:latin typeface="つなぎゴシック"/>
                <a:ea typeface="つなぎゴシック"/>
                <a:cs typeface="つなぎゴシック"/>
                <a:sym typeface="つなぎゴシック"/>
              </a:rPr>
              <a:t>（</a:t>
            </a:r>
            <a:r>
              <a:rPr lang="en-US" altLang="ja-JP" sz="1000" spc="270" dirty="0">
                <a:solidFill>
                  <a:srgbClr val="000000"/>
                </a:solidFill>
                <a:latin typeface="つなぎゴシック"/>
                <a:ea typeface="つなぎゴシック"/>
                <a:cs typeface="つなぎゴシック"/>
                <a:sym typeface="つなぎゴシック"/>
              </a:rPr>
              <a:t>10</a:t>
            </a:r>
            <a:r>
              <a:rPr lang="ja-JP" altLang="en-US" sz="1000" spc="270" dirty="0">
                <a:solidFill>
                  <a:srgbClr val="000000"/>
                </a:solidFill>
                <a:latin typeface="つなぎゴシック"/>
                <a:ea typeface="つなぎゴシック"/>
                <a:cs typeface="つなぎゴシック"/>
                <a:sym typeface="つなぎゴシック"/>
              </a:rPr>
              <a:t>万円相当の経済的支援）</a:t>
            </a:r>
            <a:endParaRPr lang="en-US" altLang="ja-JP" sz="1200" spc="270" dirty="0">
              <a:solidFill>
                <a:srgbClr val="000000"/>
              </a:solidFill>
              <a:latin typeface="つなぎゴシック"/>
              <a:ea typeface="つなぎゴシック"/>
              <a:cs typeface="つなぎゴシック"/>
              <a:sym typeface="つなぎゴシック"/>
            </a:endParaRPr>
          </a:p>
          <a:p>
            <a:pPr marL="171450" lvl="0" indent="-171450" algn="l">
              <a:lnSpc>
                <a:spcPts val="1820"/>
              </a:lnSpc>
              <a:spcBef>
                <a:spcPct val="0"/>
              </a:spcBef>
              <a:buClr>
                <a:srgbClr val="FFC000"/>
              </a:buClr>
              <a:buFont typeface="Wingdings" panose="05000000000000000000" pitchFamily="2" charset="2"/>
              <a:buChar char="l"/>
            </a:pPr>
            <a:r>
              <a:rPr lang="ja-JP" altLang="en-US" sz="1100" spc="270" dirty="0">
                <a:solidFill>
                  <a:srgbClr val="000000"/>
                </a:solidFill>
                <a:latin typeface="つなぎゴシック"/>
                <a:ea typeface="つなぎゴシック"/>
                <a:cs typeface="つなぎゴシック"/>
                <a:sym typeface="つなぎゴシック"/>
              </a:rPr>
              <a:t>出生後休業支援</a:t>
            </a:r>
            <a:r>
              <a:rPr lang="ja-JP" altLang="en-US" sz="1000" spc="270" dirty="0">
                <a:solidFill>
                  <a:srgbClr val="000000"/>
                </a:solidFill>
                <a:latin typeface="つなぎゴシック"/>
                <a:ea typeface="つなぎゴシック"/>
                <a:cs typeface="つなぎゴシック"/>
                <a:sym typeface="つなぎゴシック"/>
              </a:rPr>
              <a:t>（育休給付率を手取り</a:t>
            </a:r>
            <a:r>
              <a:rPr lang="en-US" altLang="ja-JP" sz="1000" spc="270" dirty="0">
                <a:solidFill>
                  <a:srgbClr val="000000"/>
                </a:solidFill>
                <a:latin typeface="つなぎゴシック"/>
                <a:ea typeface="つなぎゴシック"/>
                <a:cs typeface="つなぎゴシック"/>
                <a:sym typeface="つなぎゴシック"/>
              </a:rPr>
              <a:t>10</a:t>
            </a:r>
            <a:r>
              <a:rPr lang="ja-JP" altLang="en-US" sz="1000" spc="270" dirty="0">
                <a:solidFill>
                  <a:srgbClr val="000000"/>
                </a:solidFill>
                <a:latin typeface="つなぎゴシック"/>
                <a:ea typeface="つなぎゴシック"/>
                <a:cs typeface="つなぎゴシック"/>
                <a:sym typeface="つなぎゴシック"/>
              </a:rPr>
              <a:t>割相当に）</a:t>
            </a:r>
            <a:endParaRPr lang="en-US" altLang="ja-JP" sz="1200" spc="270" dirty="0">
              <a:solidFill>
                <a:srgbClr val="000000"/>
              </a:solidFill>
              <a:latin typeface="つなぎゴシック"/>
              <a:ea typeface="つなぎゴシック"/>
              <a:cs typeface="つなぎゴシック"/>
              <a:sym typeface="つなぎゴシック"/>
            </a:endParaRPr>
          </a:p>
          <a:p>
            <a:pPr marL="171450" lvl="0" indent="-171450" algn="l">
              <a:lnSpc>
                <a:spcPts val="1820"/>
              </a:lnSpc>
              <a:spcBef>
                <a:spcPct val="0"/>
              </a:spcBef>
              <a:buClr>
                <a:srgbClr val="FFC000"/>
              </a:buClr>
              <a:buFont typeface="Wingdings" panose="05000000000000000000" pitchFamily="2" charset="2"/>
              <a:buChar char="l"/>
            </a:pPr>
            <a:r>
              <a:rPr lang="ja-JP" altLang="en-US" sz="1100" spc="270" dirty="0">
                <a:solidFill>
                  <a:srgbClr val="000000"/>
                </a:solidFill>
                <a:latin typeface="つなぎゴシック"/>
                <a:ea typeface="つなぎゴシック"/>
                <a:cs typeface="つなぎゴシック"/>
                <a:sym typeface="つなぎゴシック"/>
              </a:rPr>
              <a:t>育児時短就業給付</a:t>
            </a:r>
            <a:r>
              <a:rPr lang="ja-JP" altLang="en-US" sz="1000" spc="270" dirty="0">
                <a:solidFill>
                  <a:srgbClr val="000000"/>
                </a:solidFill>
                <a:latin typeface="つなぎゴシック"/>
                <a:ea typeface="つなぎゴシック"/>
                <a:cs typeface="つなぎゴシック"/>
                <a:sym typeface="つなぎゴシック"/>
              </a:rPr>
              <a:t>（時短勤務時の新たな給付）　</a:t>
            </a:r>
            <a:r>
              <a:rPr lang="ja-JP" altLang="en-US" sz="1100" spc="270" dirty="0">
                <a:solidFill>
                  <a:srgbClr val="000000"/>
                </a:solidFill>
                <a:latin typeface="つなぎゴシック"/>
                <a:ea typeface="つなぎゴシック"/>
                <a:cs typeface="つなぎゴシック"/>
                <a:sym typeface="つなぎゴシック"/>
              </a:rPr>
              <a:t>等</a:t>
            </a:r>
            <a:endParaRPr lang="en-US" sz="1200" spc="270" dirty="0">
              <a:solidFill>
                <a:srgbClr val="000000"/>
              </a:solidFill>
              <a:latin typeface="つなぎゴシック"/>
              <a:ea typeface="つなぎゴシック"/>
              <a:cs typeface="つなぎゴシック"/>
              <a:sym typeface="つなぎゴシック"/>
            </a:endParaRPr>
          </a:p>
        </p:txBody>
      </p:sp>
      <p:sp>
        <p:nvSpPr>
          <p:cNvPr id="90" name="テキスト ボックス 89">
            <a:extLst>
              <a:ext uri="{FF2B5EF4-FFF2-40B4-BE49-F238E27FC236}">
                <a16:creationId xmlns:a16="http://schemas.microsoft.com/office/drawing/2014/main" id="{03F59A3F-D09D-D88F-0104-9E2E531EE363}"/>
              </a:ext>
            </a:extLst>
          </p:cNvPr>
          <p:cNvSpPr txBox="1"/>
          <p:nvPr/>
        </p:nvSpPr>
        <p:spPr>
          <a:xfrm>
            <a:off x="3625850" y="7920075"/>
            <a:ext cx="3924300" cy="276999"/>
          </a:xfrm>
          <a:prstGeom prst="rect">
            <a:avLst/>
          </a:prstGeom>
          <a:noFill/>
        </p:spPr>
        <p:txBody>
          <a:bodyPr wrap="square">
            <a:spAutoFit/>
          </a:bodyPr>
          <a:lstStyle/>
          <a:p>
            <a:r>
              <a:rPr lang="ja-JP" altLang="en-US" sz="1200" dirty="0">
                <a:latin typeface="つなぎゴシック" panose="020B0600070205080204" charset="-128"/>
                <a:ea typeface="つなぎゴシック" panose="020B0600070205080204" charset="-128"/>
              </a:rPr>
              <a:t>　例）標準報酬月額が</a:t>
            </a:r>
            <a:r>
              <a:rPr lang="en-US" altLang="ja-JP" sz="1200" dirty="0">
                <a:latin typeface="つなぎゴシック" panose="020B0600070205080204" charset="-128"/>
                <a:ea typeface="つなぎゴシック" panose="020B0600070205080204" charset="-128"/>
              </a:rPr>
              <a:t>30</a:t>
            </a:r>
            <a:r>
              <a:rPr lang="ja-JP" altLang="en-US" sz="1200" dirty="0">
                <a:latin typeface="つなぎゴシック" panose="020B0600070205080204" charset="-128"/>
                <a:ea typeface="つなぎゴシック" panose="020B0600070205080204" charset="-128"/>
              </a:rPr>
              <a:t>万の場合</a:t>
            </a:r>
            <a:r>
              <a:rPr lang="en-US" altLang="ja-JP" sz="1200" dirty="0">
                <a:latin typeface="つなぎゴシック" panose="020B0600070205080204" charset="-128"/>
                <a:ea typeface="つなぎゴシック" panose="020B0600070205080204" charset="-128"/>
              </a:rPr>
              <a:t>〈</a:t>
            </a:r>
            <a:r>
              <a:rPr lang="ja-JP" altLang="en-US" sz="1200" dirty="0">
                <a:latin typeface="つなぎゴシック" panose="020B0600070205080204" charset="-128"/>
                <a:ea typeface="つなぎゴシック" panose="020B0600070205080204" charset="-128"/>
              </a:rPr>
              <a:t>令和８年度</a:t>
            </a:r>
            <a:r>
              <a:rPr lang="en-US" altLang="ja-JP" sz="1200" dirty="0">
                <a:latin typeface="つなぎゴシック" panose="020B0600070205080204" charset="-128"/>
                <a:ea typeface="つなぎゴシック" panose="020B0600070205080204" charset="-128"/>
              </a:rPr>
              <a:t>〉</a:t>
            </a:r>
          </a:p>
        </p:txBody>
      </p:sp>
      <p:sp>
        <p:nvSpPr>
          <p:cNvPr id="91" name="正方形/長方形 90">
            <a:extLst>
              <a:ext uri="{FF2B5EF4-FFF2-40B4-BE49-F238E27FC236}">
                <a16:creationId xmlns:a16="http://schemas.microsoft.com/office/drawing/2014/main" id="{9603749A-F48E-CC5B-CDB4-3604F94CBE41}"/>
              </a:ext>
            </a:extLst>
          </p:cNvPr>
          <p:cNvSpPr/>
          <p:nvPr/>
        </p:nvSpPr>
        <p:spPr>
          <a:xfrm>
            <a:off x="2444708" y="7175909"/>
            <a:ext cx="1156389" cy="60603"/>
          </a:xfrm>
          <a:prstGeom prst="rect">
            <a:avLst/>
          </a:prstGeom>
          <a:solidFill>
            <a:srgbClr val="FFD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TextBox 110">
            <a:extLst>
              <a:ext uri="{FF2B5EF4-FFF2-40B4-BE49-F238E27FC236}">
                <a16:creationId xmlns:a16="http://schemas.microsoft.com/office/drawing/2014/main" id="{CFE55F20-8665-70C9-1E0A-CC0F2B6C6EA1}"/>
              </a:ext>
            </a:extLst>
          </p:cNvPr>
          <p:cNvSpPr txBox="1"/>
          <p:nvPr/>
        </p:nvSpPr>
        <p:spPr>
          <a:xfrm>
            <a:off x="624907" y="7074285"/>
            <a:ext cx="3023247" cy="1292662"/>
          </a:xfrm>
          <a:prstGeom prst="rect">
            <a:avLst/>
          </a:prstGeom>
        </p:spPr>
        <p:txBody>
          <a:bodyPr wrap="square" lIns="0" tIns="0" rIns="0" bIns="0" rtlCol="0" anchor="t">
            <a:spAutoFit/>
          </a:bodyPr>
          <a:lstStyle/>
          <a:p>
            <a:pPr marL="171450" indent="-171450" algn="just">
              <a:buClr>
                <a:srgbClr val="FFC000"/>
              </a:buClr>
              <a:buFont typeface="Wingdings" panose="05000000000000000000" pitchFamily="2" charset="2"/>
              <a:buChar char="l"/>
            </a:pP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負担率</a:t>
            </a:r>
            <a:r>
              <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支援金率</a:t>
            </a:r>
            <a:r>
              <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は、令和８年度</a:t>
            </a:r>
            <a:r>
              <a:rPr lang="en-US" altLang="ja-JP" sz="1200" b="1"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0.23</a:t>
            </a:r>
            <a:r>
              <a:rPr lang="ja-JP" altLang="en-US" sz="1200" b="1"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　からスタートし、</a:t>
            </a:r>
            <a:r>
              <a:rPr lang="en-US" altLang="ja-JP"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10</a:t>
            </a:r>
            <a:r>
              <a:rPr lang="ja-JP" altLang="en-US"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年度には</a:t>
            </a:r>
            <a:r>
              <a:rPr lang="en-US" altLang="ja-JP"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0.4</a:t>
            </a:r>
            <a:r>
              <a:rPr lang="ja-JP" altLang="en-US" sz="1200" dirty="0">
                <a:solidFill>
                  <a:srgbClr val="000000"/>
                </a:solidFill>
                <a:uFill>
                  <a:solidFill>
                    <a:schemeClr val="bg2">
                      <a:lumMod val="75000"/>
                    </a:schemeClr>
                  </a:solidFill>
                </a:uFill>
                <a:latin typeface="Yu Gothic UI Semibold" panose="020B0700000000000000" pitchFamily="50" charset="-128"/>
                <a:ea typeface="Yu Gothic UI Semibold" panose="020B0700000000000000" pitchFamily="50" charset="-128"/>
                <a:cs typeface="セザンヌ Medium"/>
                <a:sym typeface="セザンヌ Medium"/>
              </a:rPr>
              <a:t>％程度に段階的に上がることが想定</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されます。</a:t>
            </a:r>
            <a:endPar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a:p>
            <a:pPr marL="171450" indent="-171450" algn="just">
              <a:buClr>
                <a:srgbClr val="FFC000"/>
              </a:buClr>
              <a:buFont typeface="Wingdings" panose="05000000000000000000" pitchFamily="2" charset="2"/>
              <a:buChar char="l"/>
            </a:pP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ただし、国が令和</a:t>
            </a:r>
            <a:r>
              <a:rPr lang="en-US" altLang="ja-JP"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10</a:t>
            </a:r>
            <a:r>
              <a:rPr lang="ja-JP" alt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rPr>
              <a:t>年度の支援納付金の最大規模を決めているため、今後、健康保険料や介護保険料のように右肩あがりに増え続けることはありません。</a:t>
            </a:r>
            <a:endParaRPr lang="en-US" sz="1200" dirty="0">
              <a:solidFill>
                <a:srgbClr val="000000"/>
              </a:solidFill>
              <a:latin typeface="Yu Gothic UI Semibold" panose="020B0700000000000000" pitchFamily="50" charset="-128"/>
              <a:ea typeface="Yu Gothic UI Semibold" panose="020B0700000000000000" pitchFamily="50" charset="-128"/>
              <a:cs typeface="セザンヌ Medium"/>
              <a:sym typeface="セザンヌ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451</Words>
  <Application>Microsoft Office PowerPoint</Application>
  <PresentationFormat>ユーザー設定</PresentationFormat>
  <Paragraphs>50</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Yu Gothic UI Semibold</vt:lpstr>
      <vt:lpstr>つなぎゴシック</vt:lpstr>
      <vt:lpstr>Wingdings</vt:lpstr>
      <vt:lpstr>游ゴシック</vt:lpstr>
      <vt:lpstr>Calibri</vt:lpstr>
      <vt:lpstr>せのびゴシック Bold</vt:lpstr>
      <vt:lpstr>せのびゴシック</vt:lpstr>
      <vt:lpstr>Arial</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イエロー　シンプル　旅館周辺　旅行案内　チラシ</dc:title>
  <dc:creator>健保連）新宮　寛子</dc:creator>
  <cp:lastModifiedBy>本井　直子</cp:lastModifiedBy>
  <cp:revision>37</cp:revision>
  <cp:lastPrinted>2025-12-26T01:05:03Z</cp:lastPrinted>
  <dcterms:created xsi:type="dcterms:W3CDTF">2006-08-16T00:00:00Z</dcterms:created>
  <dcterms:modified xsi:type="dcterms:W3CDTF">2026-02-06T00:19:58Z</dcterms:modified>
  <dc:identifier>DAG4d9vRn3A</dc:identifier>
</cp:coreProperties>
</file>